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1"/>
  </p:notesMasterIdLst>
  <p:sldIdLst>
    <p:sldId id="272" r:id="rId5"/>
    <p:sldId id="304" r:id="rId6"/>
    <p:sldId id="290" r:id="rId7"/>
    <p:sldId id="299" r:id="rId8"/>
    <p:sldId id="300" r:id="rId9"/>
    <p:sldId id="302" r:id="rId10"/>
  </p:sldIdLst>
  <p:sldSz cx="10058400" cy="6400800"/>
  <p:notesSz cx="6858000" cy="9144000"/>
  <p:defaultTextStyle>
    <a:defPPr>
      <a:defRPr lang="de-DE"/>
    </a:defPPr>
    <a:lvl1pPr marL="0" algn="l" defTabSz="1012789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6395" algn="l" defTabSz="1012789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2789" algn="l" defTabSz="1012789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19184" algn="l" defTabSz="1012789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25579" algn="l" defTabSz="1012789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31974" algn="l" defTabSz="1012789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38368" algn="l" defTabSz="1012789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44763" algn="l" defTabSz="1012789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51158" algn="l" defTabSz="1012789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2016">
          <p15:clr>
            <a:srgbClr val="A4A3A4"/>
          </p15:clr>
        </p15:guide>
        <p15:guide id="4" pos="31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9D9E"/>
    <a:srgbClr val="FFFFFF"/>
    <a:srgbClr val="4A5D94"/>
    <a:srgbClr val="334881"/>
    <a:srgbClr val="FF0000"/>
    <a:srgbClr val="F4B183"/>
    <a:srgbClr val="000000"/>
    <a:srgbClr val="F2F2F2"/>
    <a:srgbClr val="D9D9D9"/>
    <a:srgbClr val="A9D1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597B0CE-CF6C-43FB-AF9F-2613E2E57755}" v="20" dt="2020-06-24T05:51:34.767"/>
    <p1510:client id="{C58B60E4-CB9E-4ADF-8F1A-8AB56122CCD4}" v="25" dt="2020-06-24T05:48:18.43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937" autoAdjust="0"/>
    <p:restoredTop sz="92670" autoAdjust="0"/>
  </p:normalViewPr>
  <p:slideViewPr>
    <p:cSldViewPr snapToGrid="0">
      <p:cViewPr>
        <p:scale>
          <a:sx n="66" d="100"/>
          <a:sy n="66" d="100"/>
        </p:scale>
        <p:origin x="36" y="32"/>
      </p:cViewPr>
      <p:guideLst>
        <p:guide orient="horz" pos="2160"/>
        <p:guide pos="3840"/>
        <p:guide orient="horz" pos="2016"/>
        <p:guide pos="3168"/>
      </p:guideLst>
    </p:cSldViewPr>
  </p:slideViewPr>
  <p:notesTextViewPr>
    <p:cViewPr>
      <p:scale>
        <a:sx n="300" d="100"/>
        <a:sy n="3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.ehrensperger" userId="S::a.ehrensperger_net2000.ch#ext#@cgiar.onmicrosoft.com::8a1bec8d-601b-421e-a072-652260bddbe1" providerId="AD" clId="Web-{C58B60E4-CB9E-4ADF-8F1A-8AB56122CCD4}"/>
    <pc:docChg chg="modSld">
      <pc:chgData name="a.ehrensperger" userId="S::a.ehrensperger_net2000.ch#ext#@cgiar.onmicrosoft.com::8a1bec8d-601b-421e-a072-652260bddbe1" providerId="AD" clId="Web-{C58B60E4-CB9E-4ADF-8F1A-8AB56122CCD4}" dt="2020-06-24T05:48:18.439" v="23" actId="688"/>
      <pc:docMkLst>
        <pc:docMk/>
      </pc:docMkLst>
      <pc:sldChg chg="addSp modSp">
        <pc:chgData name="a.ehrensperger" userId="S::a.ehrensperger_net2000.ch#ext#@cgiar.onmicrosoft.com::8a1bec8d-601b-421e-a072-652260bddbe1" providerId="AD" clId="Web-{C58B60E4-CB9E-4ADF-8F1A-8AB56122CCD4}" dt="2020-06-24T05:48:18.439" v="23" actId="688"/>
        <pc:sldMkLst>
          <pc:docMk/>
          <pc:sldMk cId="656822001" sldId="281"/>
        </pc:sldMkLst>
        <pc:spChg chg="add mod">
          <ac:chgData name="a.ehrensperger" userId="S::a.ehrensperger_net2000.ch#ext#@cgiar.onmicrosoft.com::8a1bec8d-601b-421e-a072-652260bddbe1" providerId="AD" clId="Web-{C58B60E4-CB9E-4ADF-8F1A-8AB56122CCD4}" dt="2020-06-24T05:48:18.439" v="23" actId="688"/>
          <ac:spMkLst>
            <pc:docMk/>
            <pc:sldMk cId="656822001" sldId="281"/>
            <ac:spMk id="2" creationId="{1A2252BB-8647-4887-A104-DF14D656CEE9}"/>
          </ac:spMkLst>
        </pc:spChg>
        <pc:spChg chg="mod">
          <ac:chgData name="a.ehrensperger" userId="S::a.ehrensperger_net2000.ch#ext#@cgiar.onmicrosoft.com::8a1bec8d-601b-421e-a072-652260bddbe1" providerId="AD" clId="Web-{C58B60E4-CB9E-4ADF-8F1A-8AB56122CCD4}" dt="2020-06-24T05:45:37.569" v="4" actId="1076"/>
          <ac:spMkLst>
            <pc:docMk/>
            <pc:sldMk cId="656822001" sldId="281"/>
            <ac:spMk id="3" creationId="{00000000-0000-0000-0000-000000000000}"/>
          </ac:spMkLst>
        </pc:spChg>
      </pc:sldChg>
      <pc:sldChg chg="modSp">
        <pc:chgData name="a.ehrensperger" userId="S::a.ehrensperger_net2000.ch#ext#@cgiar.onmicrosoft.com::8a1bec8d-601b-421e-a072-652260bddbe1" providerId="AD" clId="Web-{C58B60E4-CB9E-4ADF-8F1A-8AB56122CCD4}" dt="2020-06-24T05:44:19.907" v="3" actId="14100"/>
        <pc:sldMkLst>
          <pc:docMk/>
          <pc:sldMk cId="1899666210" sldId="282"/>
        </pc:sldMkLst>
        <pc:spChg chg="mod">
          <ac:chgData name="a.ehrensperger" userId="S::a.ehrensperger_net2000.ch#ext#@cgiar.onmicrosoft.com::8a1bec8d-601b-421e-a072-652260bddbe1" providerId="AD" clId="Web-{C58B60E4-CB9E-4ADF-8F1A-8AB56122CCD4}" dt="2020-06-24T05:44:03.172" v="1" actId="14100"/>
          <ac:spMkLst>
            <pc:docMk/>
            <pc:sldMk cId="1899666210" sldId="282"/>
            <ac:spMk id="3" creationId="{00000000-0000-0000-0000-000000000000}"/>
          </ac:spMkLst>
        </pc:spChg>
        <pc:spChg chg="mod">
          <ac:chgData name="a.ehrensperger" userId="S::a.ehrensperger_net2000.ch#ext#@cgiar.onmicrosoft.com::8a1bec8d-601b-421e-a072-652260bddbe1" providerId="AD" clId="Web-{C58B60E4-CB9E-4ADF-8F1A-8AB56122CCD4}" dt="2020-06-24T05:44:19.907" v="3" actId="14100"/>
          <ac:spMkLst>
            <pc:docMk/>
            <pc:sldMk cId="1899666210" sldId="282"/>
            <ac:spMk id="9" creationId="{00000000-0000-0000-0000-000000000000}"/>
          </ac:spMkLst>
        </pc:spChg>
        <pc:spChg chg="mod">
          <ac:chgData name="a.ehrensperger" userId="S::a.ehrensperger_net2000.ch#ext#@cgiar.onmicrosoft.com::8a1bec8d-601b-421e-a072-652260bddbe1" providerId="AD" clId="Web-{C58B60E4-CB9E-4ADF-8F1A-8AB56122CCD4}" dt="2020-06-24T05:44:16.532" v="2" actId="14100"/>
          <ac:spMkLst>
            <pc:docMk/>
            <pc:sldMk cId="1899666210" sldId="282"/>
            <ac:spMk id="14" creationId="{00000000-0000-0000-0000-000000000000}"/>
          </ac:spMkLst>
        </pc:spChg>
      </pc:sldChg>
    </pc:docChg>
  </pc:docChgLst>
  <pc:docChgLst>
    <pc:chgData name="a.ehrensperger" userId="S::a.ehrensperger_net2000.ch#ext#@cgiar.onmicrosoft.com::8a1bec8d-601b-421e-a072-652260bddbe1" providerId="AD" clId="Web-{8597B0CE-CF6C-43FB-AF9F-2613E2E57755}"/>
    <pc:docChg chg="modSld">
      <pc:chgData name="a.ehrensperger" userId="S::a.ehrensperger_net2000.ch#ext#@cgiar.onmicrosoft.com::8a1bec8d-601b-421e-a072-652260bddbe1" providerId="AD" clId="Web-{8597B0CE-CF6C-43FB-AF9F-2613E2E57755}" dt="2020-06-24T05:51:34.767" v="18"/>
      <pc:docMkLst>
        <pc:docMk/>
      </pc:docMkLst>
      <pc:sldChg chg="addSp delSp modSp">
        <pc:chgData name="a.ehrensperger" userId="S::a.ehrensperger_net2000.ch#ext#@cgiar.onmicrosoft.com::8a1bec8d-601b-421e-a072-652260bddbe1" providerId="AD" clId="Web-{8597B0CE-CF6C-43FB-AF9F-2613E2E57755}" dt="2020-06-24T05:51:34.767" v="18"/>
        <pc:sldMkLst>
          <pc:docMk/>
          <pc:sldMk cId="656822001" sldId="281"/>
        </pc:sldMkLst>
        <pc:spChg chg="del mod">
          <ac:chgData name="a.ehrensperger" userId="S::a.ehrensperger_net2000.ch#ext#@cgiar.onmicrosoft.com::8a1bec8d-601b-421e-a072-652260bddbe1" providerId="AD" clId="Web-{8597B0CE-CF6C-43FB-AF9F-2613E2E57755}" dt="2020-06-24T05:51:34.767" v="18"/>
          <ac:spMkLst>
            <pc:docMk/>
            <pc:sldMk cId="656822001" sldId="281"/>
            <ac:spMk id="2" creationId="{1A2252BB-8647-4887-A104-DF14D656CEE9}"/>
          </ac:spMkLst>
        </pc:spChg>
        <pc:spChg chg="add">
          <ac:chgData name="a.ehrensperger" userId="S::a.ehrensperger_net2000.ch#ext#@cgiar.onmicrosoft.com::8a1bec8d-601b-421e-a072-652260bddbe1" providerId="AD" clId="Web-{8597B0CE-CF6C-43FB-AF9F-2613E2E57755}" dt="2020-06-24T05:50:13.985" v="0"/>
          <ac:spMkLst>
            <pc:docMk/>
            <pc:sldMk cId="656822001" sldId="281"/>
            <ac:spMk id="4" creationId="{D02F5E81-27D4-4592-A78D-FA2F351101B3}"/>
          </ac:spMkLst>
        </pc:spChg>
        <pc:spChg chg="mod">
          <ac:chgData name="a.ehrensperger" userId="S::a.ehrensperger_net2000.ch#ext#@cgiar.onmicrosoft.com::8a1bec8d-601b-421e-a072-652260bddbe1" providerId="AD" clId="Web-{8597B0CE-CF6C-43FB-AF9F-2613E2E57755}" dt="2020-06-24T05:51:33.064" v="17" actId="1076"/>
          <ac:spMkLst>
            <pc:docMk/>
            <pc:sldMk cId="656822001" sldId="281"/>
            <ac:spMk id="14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B09C88-2006-4F89-9DBA-AFD62DCDCFFA}" type="datetimeFigureOut">
              <a:rPr lang="de-CH" smtClean="0"/>
              <a:t>17.05.2022</a:t>
            </a:fld>
            <a:endParaRPr lang="de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1143000"/>
            <a:ext cx="4848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452FEC-4B46-4704-A3F5-38F35D60E0AA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08932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r>
              <a:rPr lang="en-US" sz="1200" dirty="0" smtClean="0">
                <a:latin typeface="Gadugi" panose="020B0502040204020203" pitchFamily="34" charset="0"/>
              </a:rPr>
              <a:t>The World Overview of Conservation Approaches and Technologies (WOCAT) is a </a:t>
            </a:r>
            <a:r>
              <a:rPr lang="en-US" sz="1200" b="1" dirty="0" smtClean="0">
                <a:latin typeface="Gadugi" panose="020B0502040204020203" pitchFamily="34" charset="0"/>
              </a:rPr>
              <a:t>global Network established in 1992</a:t>
            </a:r>
            <a:r>
              <a:rPr lang="en-US" sz="1200" dirty="0" smtClean="0">
                <a:latin typeface="Gadugi" panose="020B0502040204020203" pitchFamily="34" charset="0"/>
              </a:rPr>
              <a:t>.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456" name="Google Shape;45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1143000"/>
            <a:ext cx="48482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88274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456" name="Google Shape;45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1143000"/>
            <a:ext cx="48482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528558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dirty="0" smtClean="0"/>
              <a:t>236</a:t>
            </a:r>
            <a:endParaRPr dirty="0"/>
          </a:p>
        </p:txBody>
      </p:sp>
      <p:sp>
        <p:nvSpPr>
          <p:cNvPr id="456" name="Google Shape;45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1143000"/>
            <a:ext cx="48482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46480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456" name="Google Shape;45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1143000"/>
            <a:ext cx="48482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867113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52FEC-4B46-4704-A3F5-38F35D60E0AA}" type="slidenum">
              <a:rPr lang="de-CH" smtClean="0"/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42543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7300" y="1047539"/>
            <a:ext cx="7543800" cy="222842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3361902"/>
            <a:ext cx="7543800" cy="1545378"/>
          </a:xfrm>
        </p:spPr>
        <p:txBody>
          <a:bodyPr/>
          <a:lstStyle>
            <a:lvl1pPr marL="0" indent="0" algn="ctr">
              <a:buNone/>
              <a:defRPr sz="2700"/>
            </a:lvl1pPr>
            <a:lvl2pPr marL="506395" indent="0" algn="ctr">
              <a:buNone/>
              <a:defRPr sz="2200"/>
            </a:lvl2pPr>
            <a:lvl3pPr marL="1012789" indent="0" algn="ctr">
              <a:buNone/>
              <a:defRPr sz="2000"/>
            </a:lvl3pPr>
            <a:lvl4pPr marL="1519184" indent="0" algn="ctr">
              <a:buNone/>
              <a:defRPr sz="1800"/>
            </a:lvl4pPr>
            <a:lvl5pPr marL="2025579" indent="0" algn="ctr">
              <a:buNone/>
              <a:defRPr sz="1800"/>
            </a:lvl5pPr>
            <a:lvl6pPr marL="2531974" indent="0" algn="ctr">
              <a:buNone/>
              <a:defRPr sz="1800"/>
            </a:lvl6pPr>
            <a:lvl7pPr marL="3038368" indent="0" algn="ctr">
              <a:buNone/>
              <a:defRPr sz="1800"/>
            </a:lvl7pPr>
            <a:lvl8pPr marL="3544763" indent="0" algn="ctr">
              <a:buNone/>
              <a:defRPr sz="1800"/>
            </a:lvl8pPr>
            <a:lvl9pPr marL="4051158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de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244D8-4280-45E0-9EDC-D8DD917AF72D}" type="datetimeFigureOut">
              <a:rPr lang="de-CH" smtClean="0"/>
              <a:t>17.05.2022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199EB-0A3D-49C3-B4E3-0E26C1D0428C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5693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244D8-4280-45E0-9EDC-D8DD917AF72D}" type="datetimeFigureOut">
              <a:rPr lang="de-CH" smtClean="0"/>
              <a:t>17.05.2022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199EB-0A3D-49C3-B4E3-0E26C1D0428C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85333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4" y="340785"/>
            <a:ext cx="2168843" cy="542438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8" y="340785"/>
            <a:ext cx="6380798" cy="542438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244D8-4280-45E0-9EDC-D8DD917AF72D}" type="datetimeFigureOut">
              <a:rPr lang="de-CH" smtClean="0"/>
              <a:t>17.05.2022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199EB-0A3D-49C3-B4E3-0E26C1D0428C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50759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244D8-4280-45E0-9EDC-D8DD917AF72D}" type="datetimeFigureOut">
              <a:rPr lang="de-CH" smtClean="0"/>
              <a:t>17.05.2022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199EB-0A3D-49C3-B4E3-0E26C1D0428C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81838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595762"/>
            <a:ext cx="8675370" cy="2662555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4283505"/>
            <a:ext cx="8675370" cy="1400175"/>
          </a:xfrm>
        </p:spPr>
        <p:txBody>
          <a:bodyPr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50639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127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51918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02557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53197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03836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354476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05115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244D8-4280-45E0-9EDC-D8DD917AF72D}" type="datetimeFigureOut">
              <a:rPr lang="de-CH" smtClean="0"/>
              <a:t>17.05.2022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199EB-0A3D-49C3-B4E3-0E26C1D0428C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83501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1703916"/>
            <a:ext cx="4274820" cy="40612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1703916"/>
            <a:ext cx="4274820" cy="40612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244D8-4280-45E0-9EDC-D8DD917AF72D}" type="datetimeFigureOut">
              <a:rPr lang="de-CH" smtClean="0"/>
              <a:t>17.05.2022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199EB-0A3D-49C3-B4E3-0E26C1D0428C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02841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340787"/>
            <a:ext cx="8675370" cy="12371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7" y="1569086"/>
            <a:ext cx="4255174" cy="768984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6395" indent="0">
              <a:buNone/>
              <a:defRPr sz="2200" b="1"/>
            </a:lvl2pPr>
            <a:lvl3pPr marL="1012789" indent="0">
              <a:buNone/>
              <a:defRPr sz="2000" b="1"/>
            </a:lvl3pPr>
            <a:lvl4pPr marL="1519184" indent="0">
              <a:buNone/>
              <a:defRPr sz="1800" b="1"/>
            </a:lvl4pPr>
            <a:lvl5pPr marL="2025579" indent="0">
              <a:buNone/>
              <a:defRPr sz="1800" b="1"/>
            </a:lvl5pPr>
            <a:lvl6pPr marL="2531974" indent="0">
              <a:buNone/>
              <a:defRPr sz="1800" b="1"/>
            </a:lvl6pPr>
            <a:lvl7pPr marL="3038368" indent="0">
              <a:buNone/>
              <a:defRPr sz="1800" b="1"/>
            </a:lvl7pPr>
            <a:lvl8pPr marL="3544763" indent="0">
              <a:buNone/>
              <a:defRPr sz="1800" b="1"/>
            </a:lvl8pPr>
            <a:lvl9pPr marL="4051158" indent="0">
              <a:buNone/>
              <a:defRPr sz="18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7" y="2338070"/>
            <a:ext cx="4255174" cy="343894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8" y="1569086"/>
            <a:ext cx="4276130" cy="768984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6395" indent="0">
              <a:buNone/>
              <a:defRPr sz="2200" b="1"/>
            </a:lvl2pPr>
            <a:lvl3pPr marL="1012789" indent="0">
              <a:buNone/>
              <a:defRPr sz="2000" b="1"/>
            </a:lvl3pPr>
            <a:lvl4pPr marL="1519184" indent="0">
              <a:buNone/>
              <a:defRPr sz="1800" b="1"/>
            </a:lvl4pPr>
            <a:lvl5pPr marL="2025579" indent="0">
              <a:buNone/>
              <a:defRPr sz="1800" b="1"/>
            </a:lvl5pPr>
            <a:lvl6pPr marL="2531974" indent="0">
              <a:buNone/>
              <a:defRPr sz="1800" b="1"/>
            </a:lvl6pPr>
            <a:lvl7pPr marL="3038368" indent="0">
              <a:buNone/>
              <a:defRPr sz="1800" b="1"/>
            </a:lvl7pPr>
            <a:lvl8pPr marL="3544763" indent="0">
              <a:buNone/>
              <a:defRPr sz="1800" b="1"/>
            </a:lvl8pPr>
            <a:lvl9pPr marL="4051158" indent="0">
              <a:buNone/>
              <a:defRPr sz="18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8" y="2338070"/>
            <a:ext cx="4276130" cy="343894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244D8-4280-45E0-9EDC-D8DD917AF72D}" type="datetimeFigureOut">
              <a:rPr lang="de-CH" smtClean="0"/>
              <a:t>17.05.2022</a:t>
            </a:fld>
            <a:endParaRPr lang="de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199EB-0A3D-49C3-B4E3-0E26C1D0428C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69060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244D8-4280-45E0-9EDC-D8DD917AF72D}" type="datetimeFigureOut">
              <a:rPr lang="de-CH" smtClean="0"/>
              <a:t>17.05.2022</a:t>
            </a:fld>
            <a:endParaRPr lang="de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199EB-0A3D-49C3-B4E3-0E26C1D0428C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32369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244D8-4280-45E0-9EDC-D8DD917AF72D}" type="datetimeFigureOut">
              <a:rPr lang="de-CH" smtClean="0"/>
              <a:t>17.05.2022</a:t>
            </a:fld>
            <a:endParaRPr lang="de-C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199EB-0A3D-49C3-B4E3-0E26C1D0428C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29608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7" y="426720"/>
            <a:ext cx="3244096" cy="1493520"/>
          </a:xfrm>
        </p:spPr>
        <p:txBody>
          <a:bodyPr anchor="b"/>
          <a:lstStyle>
            <a:lvl1pPr>
              <a:defRPr sz="3500"/>
            </a:lvl1pPr>
          </a:lstStyle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921603"/>
            <a:ext cx="5092065" cy="4548716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7" y="1920242"/>
            <a:ext cx="3244096" cy="3557482"/>
          </a:xfrm>
        </p:spPr>
        <p:txBody>
          <a:bodyPr/>
          <a:lstStyle>
            <a:lvl1pPr marL="0" indent="0">
              <a:buNone/>
              <a:defRPr sz="1800"/>
            </a:lvl1pPr>
            <a:lvl2pPr marL="506395" indent="0">
              <a:buNone/>
              <a:defRPr sz="1600"/>
            </a:lvl2pPr>
            <a:lvl3pPr marL="1012789" indent="0">
              <a:buNone/>
              <a:defRPr sz="1300"/>
            </a:lvl3pPr>
            <a:lvl4pPr marL="1519184" indent="0">
              <a:buNone/>
              <a:defRPr sz="1100"/>
            </a:lvl4pPr>
            <a:lvl5pPr marL="2025579" indent="0">
              <a:buNone/>
              <a:defRPr sz="1100"/>
            </a:lvl5pPr>
            <a:lvl6pPr marL="2531974" indent="0">
              <a:buNone/>
              <a:defRPr sz="1100"/>
            </a:lvl6pPr>
            <a:lvl7pPr marL="3038368" indent="0">
              <a:buNone/>
              <a:defRPr sz="1100"/>
            </a:lvl7pPr>
            <a:lvl8pPr marL="3544763" indent="0">
              <a:buNone/>
              <a:defRPr sz="1100"/>
            </a:lvl8pPr>
            <a:lvl9pPr marL="4051158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244D8-4280-45E0-9EDC-D8DD917AF72D}" type="datetimeFigureOut">
              <a:rPr lang="de-CH" smtClean="0"/>
              <a:t>17.05.2022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199EB-0A3D-49C3-B4E3-0E26C1D0428C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60532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7" y="426720"/>
            <a:ext cx="3244096" cy="1493520"/>
          </a:xfrm>
        </p:spPr>
        <p:txBody>
          <a:bodyPr anchor="b"/>
          <a:lstStyle>
            <a:lvl1pPr>
              <a:defRPr sz="3500"/>
            </a:lvl1pPr>
          </a:lstStyle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76130" y="921603"/>
            <a:ext cx="5092065" cy="4548716"/>
          </a:xfrm>
        </p:spPr>
        <p:txBody>
          <a:bodyPr/>
          <a:lstStyle>
            <a:lvl1pPr marL="0" indent="0">
              <a:buNone/>
              <a:defRPr sz="3500"/>
            </a:lvl1pPr>
            <a:lvl2pPr marL="506395" indent="0">
              <a:buNone/>
              <a:defRPr sz="3100"/>
            </a:lvl2pPr>
            <a:lvl3pPr marL="1012789" indent="0">
              <a:buNone/>
              <a:defRPr sz="2700"/>
            </a:lvl3pPr>
            <a:lvl4pPr marL="1519184" indent="0">
              <a:buNone/>
              <a:defRPr sz="2200"/>
            </a:lvl4pPr>
            <a:lvl5pPr marL="2025579" indent="0">
              <a:buNone/>
              <a:defRPr sz="2200"/>
            </a:lvl5pPr>
            <a:lvl6pPr marL="2531974" indent="0">
              <a:buNone/>
              <a:defRPr sz="2200"/>
            </a:lvl6pPr>
            <a:lvl7pPr marL="3038368" indent="0">
              <a:buNone/>
              <a:defRPr sz="2200"/>
            </a:lvl7pPr>
            <a:lvl8pPr marL="3544763" indent="0">
              <a:buNone/>
              <a:defRPr sz="2200"/>
            </a:lvl8pPr>
            <a:lvl9pPr marL="4051158" indent="0">
              <a:buNone/>
              <a:defRPr sz="2200"/>
            </a:lvl9pPr>
          </a:lstStyle>
          <a:p>
            <a:endParaRPr lang="de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7" y="1920242"/>
            <a:ext cx="3244096" cy="3557482"/>
          </a:xfrm>
        </p:spPr>
        <p:txBody>
          <a:bodyPr/>
          <a:lstStyle>
            <a:lvl1pPr marL="0" indent="0">
              <a:buNone/>
              <a:defRPr sz="1800"/>
            </a:lvl1pPr>
            <a:lvl2pPr marL="506395" indent="0">
              <a:buNone/>
              <a:defRPr sz="1600"/>
            </a:lvl2pPr>
            <a:lvl3pPr marL="1012789" indent="0">
              <a:buNone/>
              <a:defRPr sz="1300"/>
            </a:lvl3pPr>
            <a:lvl4pPr marL="1519184" indent="0">
              <a:buNone/>
              <a:defRPr sz="1100"/>
            </a:lvl4pPr>
            <a:lvl5pPr marL="2025579" indent="0">
              <a:buNone/>
              <a:defRPr sz="1100"/>
            </a:lvl5pPr>
            <a:lvl6pPr marL="2531974" indent="0">
              <a:buNone/>
              <a:defRPr sz="1100"/>
            </a:lvl6pPr>
            <a:lvl7pPr marL="3038368" indent="0">
              <a:buNone/>
              <a:defRPr sz="1100"/>
            </a:lvl7pPr>
            <a:lvl8pPr marL="3544763" indent="0">
              <a:buNone/>
              <a:defRPr sz="1100"/>
            </a:lvl8pPr>
            <a:lvl9pPr marL="4051158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244D8-4280-45E0-9EDC-D8DD917AF72D}" type="datetimeFigureOut">
              <a:rPr lang="de-CH" smtClean="0"/>
              <a:t>17.05.2022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199EB-0A3D-49C3-B4E3-0E26C1D0428C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74412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340787"/>
            <a:ext cx="8675370" cy="1237192"/>
          </a:xfrm>
          <a:prstGeom prst="rect">
            <a:avLst/>
          </a:prstGeom>
        </p:spPr>
        <p:txBody>
          <a:bodyPr vert="horz" lIns="101279" tIns="50639" rIns="101279" bIns="5063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1703916"/>
            <a:ext cx="8675370" cy="4061250"/>
          </a:xfrm>
          <a:prstGeom prst="rect">
            <a:avLst/>
          </a:prstGeom>
        </p:spPr>
        <p:txBody>
          <a:bodyPr vert="horz" lIns="101279" tIns="50639" rIns="101279" bIns="5063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5932599"/>
            <a:ext cx="2263140" cy="340784"/>
          </a:xfrm>
          <a:prstGeom prst="rect">
            <a:avLst/>
          </a:prstGeom>
        </p:spPr>
        <p:txBody>
          <a:bodyPr vert="horz" lIns="101279" tIns="50639" rIns="101279" bIns="50639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F244D8-4280-45E0-9EDC-D8DD917AF72D}" type="datetimeFigureOut">
              <a:rPr lang="de-CH" smtClean="0"/>
              <a:t>17.05.2022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5932599"/>
            <a:ext cx="3394710" cy="340784"/>
          </a:xfrm>
          <a:prstGeom prst="rect">
            <a:avLst/>
          </a:prstGeom>
        </p:spPr>
        <p:txBody>
          <a:bodyPr vert="horz" lIns="101279" tIns="50639" rIns="101279" bIns="50639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5932599"/>
            <a:ext cx="2263140" cy="340784"/>
          </a:xfrm>
          <a:prstGeom prst="rect">
            <a:avLst/>
          </a:prstGeom>
        </p:spPr>
        <p:txBody>
          <a:bodyPr vert="horz" lIns="101279" tIns="50639" rIns="101279" bIns="50639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7199EB-0A3D-49C3-B4E3-0E26C1D0428C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02864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1012789" rtl="0" eaLnBrk="1" latinLnBrk="0" hangingPunct="1">
        <a:lnSpc>
          <a:spcPct val="90000"/>
        </a:lnSpc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3197" indent="-253197" algn="l" defTabSz="1012789" rtl="0" eaLnBrk="1" latinLnBrk="0" hangingPunct="1">
        <a:lnSpc>
          <a:spcPct val="90000"/>
        </a:lnSpc>
        <a:spcBef>
          <a:spcPts val="1108"/>
        </a:spcBef>
        <a:buFont typeface="Arial" panose="020B0604020202020204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759592" indent="-253197" algn="l" defTabSz="1012789" rtl="0" eaLnBrk="1" latinLnBrk="0" hangingPunct="1">
        <a:lnSpc>
          <a:spcPct val="90000"/>
        </a:lnSpc>
        <a:spcBef>
          <a:spcPts val="554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265987" indent="-253197" algn="l" defTabSz="1012789" rtl="0" eaLnBrk="1" latinLnBrk="0" hangingPunct="1">
        <a:lnSpc>
          <a:spcPct val="90000"/>
        </a:lnSpc>
        <a:spcBef>
          <a:spcPts val="554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72382" indent="-253197" algn="l" defTabSz="1012789" rtl="0" eaLnBrk="1" latinLnBrk="0" hangingPunct="1">
        <a:lnSpc>
          <a:spcPct val="90000"/>
        </a:lnSpc>
        <a:spcBef>
          <a:spcPts val="554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278776" indent="-253197" algn="l" defTabSz="1012789" rtl="0" eaLnBrk="1" latinLnBrk="0" hangingPunct="1">
        <a:lnSpc>
          <a:spcPct val="90000"/>
        </a:lnSpc>
        <a:spcBef>
          <a:spcPts val="554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785171" indent="-253197" algn="l" defTabSz="1012789" rtl="0" eaLnBrk="1" latinLnBrk="0" hangingPunct="1">
        <a:lnSpc>
          <a:spcPct val="90000"/>
        </a:lnSpc>
        <a:spcBef>
          <a:spcPts val="554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291566" indent="-253197" algn="l" defTabSz="1012789" rtl="0" eaLnBrk="1" latinLnBrk="0" hangingPunct="1">
        <a:lnSpc>
          <a:spcPct val="90000"/>
        </a:lnSpc>
        <a:spcBef>
          <a:spcPts val="554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797960" indent="-253197" algn="l" defTabSz="1012789" rtl="0" eaLnBrk="1" latinLnBrk="0" hangingPunct="1">
        <a:lnSpc>
          <a:spcPct val="90000"/>
        </a:lnSpc>
        <a:spcBef>
          <a:spcPts val="554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04355" indent="-253197" algn="l" defTabSz="1012789" rtl="0" eaLnBrk="1" latinLnBrk="0" hangingPunct="1">
        <a:lnSpc>
          <a:spcPct val="90000"/>
        </a:lnSpc>
        <a:spcBef>
          <a:spcPts val="554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01278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6395" algn="l" defTabSz="101278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2789" algn="l" defTabSz="101278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9184" algn="l" defTabSz="101278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25579" algn="l" defTabSz="101278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1974" algn="l" defTabSz="101278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8368" algn="l" defTabSz="101278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44763" algn="l" defTabSz="101278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51158" algn="l" defTabSz="101278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jpeg"/><Relationship Id="rId7" Type="http://schemas.openxmlformats.org/officeDocument/2006/relationships/image" Target="../media/image6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7.jpeg"/><Relationship Id="rId5" Type="http://schemas.openxmlformats.org/officeDocument/2006/relationships/image" Target="../media/image12.png"/><Relationship Id="rId10" Type="http://schemas.openxmlformats.org/officeDocument/2006/relationships/image" Target="../media/image16.jpeg"/><Relationship Id="rId4" Type="http://schemas.openxmlformats.org/officeDocument/2006/relationships/image" Target="../media/image11.png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jpeg"/><Relationship Id="rId7" Type="http://schemas.openxmlformats.org/officeDocument/2006/relationships/hyperlink" Target="http://www.wocat.net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openxmlformats.org/officeDocument/2006/relationships/image" Target="../media/image2.gif"/><Relationship Id="rId9" Type="http://schemas.openxmlformats.org/officeDocument/2006/relationships/hyperlink" Target="mailto:wocat.cde@unibe.ch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1" t="4673" r="214" b="28179"/>
          <a:stretch/>
        </p:blipFill>
        <p:spPr bwMode="auto">
          <a:xfrm>
            <a:off x="0" y="-19844"/>
            <a:ext cx="10115551" cy="64206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1139" y="4382338"/>
            <a:ext cx="10119546" cy="1308050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latin typeface="Gadugi" panose="020B0502040204020203" pitchFamily="34" charset="0"/>
                <a:ea typeface="Gadugi" panose="020B0502040204020203" pitchFamily="34" charset="0"/>
              </a:rPr>
              <a:t>  </a:t>
            </a:r>
            <a:r>
              <a:rPr lang="en-GB" sz="2800" b="1" dirty="0" smtClean="0">
                <a:latin typeface="Gadugi" panose="020B0502040204020203" pitchFamily="34" charset="0"/>
                <a:ea typeface="Gadugi" panose="020B0502040204020203" pitchFamily="34" charset="0"/>
              </a:rPr>
              <a:t>Sustainable land management practises for </a:t>
            </a:r>
            <a:r>
              <a:rPr lang="en-GB" sz="2800" b="1" dirty="0" smtClean="0">
                <a:latin typeface="Gadugi" panose="020B0502040204020203" pitchFamily="34" charset="0"/>
                <a:ea typeface="Gadugi" panose="020B0502040204020203" pitchFamily="34" charset="0"/>
              </a:rPr>
              <a:t>the GGW</a:t>
            </a:r>
            <a:endParaRPr lang="en-GB" sz="2800" b="1" dirty="0" smtClean="0">
              <a:latin typeface="Gadugi" panose="020B0502040204020203" pitchFamily="34" charset="0"/>
              <a:ea typeface="Gadugi" panose="020B0502040204020203" pitchFamily="34" charset="0"/>
            </a:endParaRPr>
          </a:p>
          <a:p>
            <a:r>
              <a:rPr lang="en-GB" sz="1400" b="1" dirty="0" smtClean="0">
                <a:latin typeface="Gadugi" panose="020B0502040204020203" pitchFamily="34" charset="0"/>
                <a:ea typeface="Gadugi" panose="020B0502040204020203" pitchFamily="34" charset="0"/>
              </a:rPr>
              <a:t>    </a:t>
            </a:r>
            <a:endParaRPr lang="en-GB" sz="1600" b="1" dirty="0" smtClean="0"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>
              <a:spcAft>
                <a:spcPts val="600"/>
              </a:spcAft>
            </a:pPr>
            <a:r>
              <a:rPr lang="en-GB" sz="1600" b="1" dirty="0" smtClean="0">
                <a:latin typeface="Gadugi" panose="020B0502040204020203" pitchFamily="34" charset="0"/>
                <a:ea typeface="Gadugi" panose="020B0502040204020203" pitchFamily="34" charset="0"/>
              </a:rPr>
              <a:t>    UNCCD </a:t>
            </a:r>
            <a:r>
              <a:rPr lang="en-GB" sz="1600" b="1" dirty="0">
                <a:latin typeface="Gadugi" panose="020B0502040204020203" pitchFamily="34" charset="0"/>
                <a:ea typeface="Gadugi" panose="020B0502040204020203" pitchFamily="34" charset="0"/>
              </a:rPr>
              <a:t>COP15 - </a:t>
            </a:r>
            <a:r>
              <a:rPr lang="en-GB" sz="1600" b="1" dirty="0" smtClean="0">
                <a:latin typeface="Gadugi" panose="020B0502040204020203" pitchFamily="34" charset="0"/>
                <a:ea typeface="Gadugi" panose="020B0502040204020203" pitchFamily="34" charset="0"/>
              </a:rPr>
              <a:t>GGW</a:t>
            </a:r>
            <a:r>
              <a:rPr lang="en-GB" sz="1600" b="1" dirty="0" smtClean="0">
                <a:latin typeface="Gadugi" panose="020B0502040204020203" pitchFamily="34" charset="0"/>
                <a:ea typeface="Gadugi" panose="020B0502040204020203" pitchFamily="34" charset="0"/>
              </a:rPr>
              <a:t> </a:t>
            </a:r>
            <a:r>
              <a:rPr lang="en-GB" sz="1600" b="1" dirty="0">
                <a:latin typeface="Gadugi" panose="020B0502040204020203" pitchFamily="34" charset="0"/>
                <a:ea typeface="Gadugi" panose="020B0502040204020203" pitchFamily="34" charset="0"/>
              </a:rPr>
              <a:t>Day, </a:t>
            </a:r>
            <a:r>
              <a:rPr lang="en-GB" sz="1600" b="1" dirty="0" smtClean="0">
                <a:latin typeface="Gadugi" panose="020B0502040204020203" pitchFamily="34" charset="0"/>
                <a:ea typeface="Gadugi" panose="020B0502040204020203" pitchFamily="34" charset="0"/>
              </a:rPr>
              <a:t>18. </a:t>
            </a:r>
            <a:r>
              <a:rPr lang="en-GB" sz="1600" b="1" dirty="0">
                <a:latin typeface="Gadugi" panose="020B0502040204020203" pitchFamily="34" charset="0"/>
                <a:ea typeface="Gadugi" panose="020B0502040204020203" pitchFamily="34" charset="0"/>
              </a:rPr>
              <a:t>May 2020</a:t>
            </a:r>
          </a:p>
          <a:p>
            <a:r>
              <a:rPr lang="en-GB" sz="1400" b="1" dirty="0" smtClean="0">
                <a:latin typeface="Gadugi" panose="020B0502040204020203" pitchFamily="34" charset="0"/>
                <a:ea typeface="Gadugi" panose="020B0502040204020203" pitchFamily="34" charset="0"/>
              </a:rPr>
              <a:t>    </a:t>
            </a:r>
            <a:r>
              <a:rPr lang="en-GB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Tatenda Lemann, </a:t>
            </a:r>
            <a:r>
              <a:rPr lang="en-GB" altLang="en-US" sz="1400" dirty="0">
                <a:solidFill>
                  <a:srgbClr val="00000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WOCAT Executive Team, Centre for Development and Environment, University of Bern, </a:t>
            </a:r>
            <a:r>
              <a:rPr lang="en-GB" altLang="en-US" sz="1400" dirty="0" smtClean="0">
                <a:solidFill>
                  <a:srgbClr val="00000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Switzerland</a:t>
            </a:r>
            <a:endParaRPr lang="en-GB" altLang="en-US" sz="1400" dirty="0" smtClean="0">
              <a:solidFill>
                <a:srgbClr val="000000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-9144" y="4382338"/>
            <a:ext cx="195553" cy="1306800"/>
          </a:xfrm>
          <a:prstGeom prst="rect">
            <a:avLst/>
          </a:prstGeom>
          <a:solidFill>
            <a:srgbClr val="F780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FF33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FF33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FF33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FF33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FF33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1400" kern="1200">
                <a:solidFill>
                  <a:srgbClr val="FF33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1400" kern="1200">
                <a:solidFill>
                  <a:srgbClr val="FF33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1400" kern="1200">
                <a:solidFill>
                  <a:srgbClr val="FF33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1400" kern="1200">
                <a:solidFill>
                  <a:srgbClr val="FF33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40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9906385" y="4382338"/>
            <a:ext cx="207170" cy="1306800"/>
          </a:xfrm>
          <a:prstGeom prst="rect">
            <a:avLst/>
          </a:prstGeom>
          <a:solidFill>
            <a:srgbClr val="F780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FF33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FF33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FF33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FF33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FF33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1400" kern="1200">
                <a:solidFill>
                  <a:srgbClr val="FF33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1400" kern="1200">
                <a:solidFill>
                  <a:srgbClr val="FF33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1400" kern="1200">
                <a:solidFill>
                  <a:srgbClr val="FF33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1400" kern="1200">
                <a:solidFill>
                  <a:srgbClr val="FF33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40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911" y="252489"/>
            <a:ext cx="3806474" cy="82277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646644" y="6167279"/>
            <a:ext cx="29286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000" dirty="0" err="1" smtClean="0">
                <a:solidFill>
                  <a:schemeClr val="bg1"/>
                </a:solidFill>
              </a:rPr>
              <a:t>Photo</a:t>
            </a:r>
            <a:r>
              <a:rPr lang="de-CH" sz="1000" dirty="0" smtClean="0">
                <a:solidFill>
                  <a:schemeClr val="bg1"/>
                </a:solidFill>
              </a:rPr>
              <a:t>: Hanspeter Liniger</a:t>
            </a:r>
            <a:endParaRPr lang="de-CH" sz="1000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22970" t="-1754" b="49461"/>
          <a:stretch/>
        </p:blipFill>
        <p:spPr>
          <a:xfrm>
            <a:off x="-367540" y="5629264"/>
            <a:ext cx="4658148" cy="7807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t="49623" b="2"/>
          <a:stretch/>
        </p:blipFill>
        <p:spPr>
          <a:xfrm>
            <a:off x="4279337" y="5662651"/>
            <a:ext cx="5964362" cy="73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93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12"/>
          <p:cNvSpPr/>
          <p:nvPr/>
        </p:nvSpPr>
        <p:spPr>
          <a:xfrm>
            <a:off x="0" y="676093"/>
            <a:ext cx="865319" cy="817939"/>
          </a:xfrm>
          <a:prstGeom prst="rect">
            <a:avLst/>
          </a:prstGeom>
          <a:solidFill>
            <a:srgbClr val="E2864E"/>
          </a:solidFill>
          <a:ln>
            <a:noFill/>
          </a:ln>
        </p:spPr>
        <p:txBody>
          <a:bodyPr spcFirstLastPara="1" wrap="square" lIns="75426" tIns="37703" rIns="75426" bIns="37703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endParaRPr sz="1485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60" name="Google Shape;460;p12"/>
          <p:cNvCxnSpPr/>
          <p:nvPr/>
        </p:nvCxnSpPr>
        <p:spPr>
          <a:xfrm>
            <a:off x="865319" y="0"/>
            <a:ext cx="0" cy="6593305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61" name="Google Shape;461;p12"/>
          <p:cNvCxnSpPr/>
          <p:nvPr/>
        </p:nvCxnSpPr>
        <p:spPr>
          <a:xfrm rot="10800000">
            <a:off x="2" y="676092"/>
            <a:ext cx="9073513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62" name="Google Shape;462;p12"/>
          <p:cNvPicPr preferRelativeResize="0">
            <a:picLocks noChangeAspect="1"/>
          </p:cNvPicPr>
          <p:nvPr/>
        </p:nvPicPr>
        <p:blipFill rotWithShape="1">
          <a:blip r:embed="rId3" cstate="print">
            <a:alphaModFix/>
          </a:blip>
          <a:srcRect l="2639" t="3461" r="16457" b="18295"/>
          <a:stretch/>
        </p:blipFill>
        <p:spPr>
          <a:xfrm>
            <a:off x="1357615" y="2308046"/>
            <a:ext cx="6669953" cy="3639387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12"/>
          <p:cNvSpPr txBox="1"/>
          <p:nvPr/>
        </p:nvSpPr>
        <p:spPr>
          <a:xfrm>
            <a:off x="975831" y="1397025"/>
            <a:ext cx="8747290" cy="1091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426" tIns="37703" rIns="75426" bIns="37703" anchor="t" anchorCtr="0">
            <a:spAutoFit/>
          </a:bodyPr>
          <a:lstStyle/>
          <a:p>
            <a:pPr>
              <a:buClr>
                <a:srgbClr val="000000"/>
              </a:buClr>
              <a:buSzPts val="2000"/>
            </a:pPr>
            <a:r>
              <a:rPr lang="en-US" sz="1650" dirty="0">
                <a:solidFill>
                  <a:srgbClr val="000000"/>
                </a:solidFill>
                <a:latin typeface="Gadugi" panose="020B0502040204020203" pitchFamily="34" charset="0"/>
                <a:ea typeface="Gadugi" panose="020B0502040204020203" pitchFamily="34" charset="0"/>
                <a:cs typeface="Arial"/>
                <a:sym typeface="Arial"/>
              </a:rPr>
              <a:t>Over the past </a:t>
            </a:r>
            <a:r>
              <a:rPr lang="en-US" sz="1650" dirty="0">
                <a:solidFill>
                  <a:srgbClr val="000000"/>
                </a:solidFill>
                <a:latin typeface="Gadugi" panose="020B0502040204020203" pitchFamily="34" charset="0"/>
                <a:ea typeface="Gadugi" panose="020B0502040204020203" pitchFamily="34" charset="0"/>
                <a:cs typeface="Arial"/>
                <a:sym typeface="Arial"/>
              </a:rPr>
              <a:t>30 </a:t>
            </a:r>
            <a:r>
              <a:rPr lang="en-US" sz="1650" dirty="0">
                <a:solidFill>
                  <a:srgbClr val="000000"/>
                </a:solidFill>
                <a:latin typeface="Gadugi" panose="020B0502040204020203" pitchFamily="34" charset="0"/>
                <a:ea typeface="Gadugi" panose="020B0502040204020203" pitchFamily="34" charset="0"/>
                <a:cs typeface="Arial"/>
                <a:sym typeface="Arial"/>
              </a:rPr>
              <a:t>years, </a:t>
            </a:r>
            <a:r>
              <a:rPr lang="en-US" sz="1650" dirty="0">
                <a:solidFill>
                  <a:srgbClr val="000000"/>
                </a:solidFill>
                <a:latin typeface="Gadugi" panose="020B0502040204020203" pitchFamily="34" charset="0"/>
                <a:ea typeface="Gadugi" panose="020B0502040204020203" pitchFamily="34" charset="0"/>
                <a:cs typeface="Arial"/>
                <a:sym typeface="Arial"/>
              </a:rPr>
              <a:t>WOCAT and </a:t>
            </a:r>
            <a:r>
              <a:rPr lang="en-US" sz="1650" dirty="0">
                <a:solidFill>
                  <a:srgbClr val="000000"/>
                </a:solidFill>
                <a:latin typeface="Gadugi" panose="020B0502040204020203" pitchFamily="34" charset="0"/>
                <a:ea typeface="Gadugi" panose="020B0502040204020203" pitchFamily="34" charset="0"/>
                <a:cs typeface="Arial"/>
                <a:sym typeface="Arial"/>
              </a:rPr>
              <a:t>its partners have developed a set of standardized </a:t>
            </a:r>
            <a:r>
              <a:rPr lang="en-US" sz="1650" dirty="0">
                <a:solidFill>
                  <a:srgbClr val="000000"/>
                </a:solidFill>
                <a:latin typeface="Gadugi" panose="020B0502040204020203" pitchFamily="34" charset="0"/>
                <a:ea typeface="Gadugi" panose="020B0502040204020203" pitchFamily="34" charset="0"/>
                <a:cs typeface="Arial"/>
                <a:sym typeface="Arial"/>
              </a:rPr>
              <a:t>tools and </a:t>
            </a:r>
            <a:r>
              <a:rPr lang="en-US" sz="1650" dirty="0">
                <a:solidFill>
                  <a:srgbClr val="000000"/>
                </a:solidFill>
                <a:latin typeface="Gadugi" panose="020B0502040204020203" pitchFamily="34" charset="0"/>
                <a:ea typeface="Gadugi" panose="020B0502040204020203" pitchFamily="34" charset="0"/>
                <a:cs typeface="Arial"/>
                <a:sym typeface="Arial"/>
              </a:rPr>
              <a:t>methods for SLM knowledge management and </a:t>
            </a:r>
            <a:r>
              <a:rPr lang="en-US" sz="1650" dirty="0">
                <a:solidFill>
                  <a:srgbClr val="000000"/>
                </a:solidFill>
                <a:latin typeface="Gadugi" panose="020B0502040204020203" pitchFamily="34" charset="0"/>
                <a:ea typeface="Gadugi" panose="020B0502040204020203" pitchFamily="34" charset="0"/>
                <a:cs typeface="Arial"/>
                <a:sym typeface="Arial"/>
              </a:rPr>
              <a:t>decision support</a:t>
            </a:r>
            <a:r>
              <a:rPr lang="en-US" sz="1650" dirty="0">
                <a:solidFill>
                  <a:srgbClr val="000000"/>
                </a:solidFill>
                <a:latin typeface="Gadugi" panose="020B0502040204020203" pitchFamily="34" charset="0"/>
                <a:ea typeface="Gadugi" panose="020B0502040204020203" pitchFamily="34" charset="0"/>
                <a:cs typeface="Arial"/>
                <a:sym typeface="Arial"/>
              </a:rPr>
              <a:t>. These are now used in </a:t>
            </a:r>
            <a:r>
              <a:rPr lang="en-US" sz="1650" b="1" dirty="0">
                <a:solidFill>
                  <a:srgbClr val="000000"/>
                </a:solidFill>
                <a:latin typeface="Gadugi" panose="020B0502040204020203" pitchFamily="34" charset="0"/>
                <a:ea typeface="Gadugi" panose="020B0502040204020203" pitchFamily="34" charset="0"/>
                <a:cs typeface="Arial"/>
                <a:sym typeface="Arial"/>
              </a:rPr>
              <a:t>over 50 countries around </a:t>
            </a:r>
            <a:r>
              <a:rPr lang="en-US" sz="1650" b="1" dirty="0">
                <a:solidFill>
                  <a:srgbClr val="000000"/>
                </a:solidFill>
                <a:latin typeface="Gadugi" panose="020B0502040204020203" pitchFamily="34" charset="0"/>
                <a:ea typeface="Gadugi" panose="020B0502040204020203" pitchFamily="34" charset="0"/>
                <a:cs typeface="Arial"/>
                <a:sym typeface="Arial"/>
              </a:rPr>
              <a:t>the globe</a:t>
            </a:r>
            <a:r>
              <a:rPr lang="en-US" sz="1650" dirty="0">
                <a:solidFill>
                  <a:srgbClr val="000000"/>
                </a:solidFill>
                <a:latin typeface="Gadugi" panose="020B0502040204020203" pitchFamily="34" charset="0"/>
                <a:ea typeface="Gadugi" panose="020B0502040204020203" pitchFamily="34" charset="0"/>
                <a:cs typeface="Arial"/>
                <a:sym typeface="Arial"/>
              </a:rPr>
              <a:t>. </a:t>
            </a:r>
            <a:endParaRPr lang="en-US" sz="1155" dirty="0">
              <a:solidFill>
                <a:srgbClr val="000000"/>
              </a:solidFill>
              <a:latin typeface="Gadugi" panose="020B0502040204020203" pitchFamily="34" charset="0"/>
              <a:ea typeface="Gadugi" panose="020B0502040204020203" pitchFamily="34" charset="0"/>
              <a:cs typeface="Arial"/>
              <a:sym typeface="Arial"/>
            </a:endParaRPr>
          </a:p>
          <a:p>
            <a:pPr lvl="0">
              <a:buClr>
                <a:srgbClr val="000000"/>
              </a:buClr>
              <a:buSzPts val="2000"/>
            </a:pPr>
            <a:r>
              <a:rPr lang="en-US" sz="1650" dirty="0">
                <a:solidFill>
                  <a:srgbClr val="000000"/>
                </a:solidFill>
                <a:latin typeface="Gadugi" panose="020B0502040204020203" pitchFamily="34" charset="0"/>
                <a:ea typeface="Gadugi" panose="020B0502040204020203" pitchFamily="34" charset="0"/>
                <a:cs typeface="Arial"/>
                <a:sym typeface="Arial"/>
              </a:rPr>
              <a:t> </a:t>
            </a:r>
            <a:endParaRPr sz="1155" dirty="0">
              <a:solidFill>
                <a:srgbClr val="000000"/>
              </a:solidFill>
              <a:latin typeface="Gadugi" panose="020B0502040204020203" pitchFamily="34" charset="0"/>
              <a:ea typeface="Gadugi" panose="020B0502040204020203" pitchFamily="34" charset="0"/>
              <a:cs typeface="Arial"/>
              <a:sym typeface="Arial"/>
            </a:endParaRPr>
          </a:p>
        </p:txBody>
      </p:sp>
      <p:sp>
        <p:nvSpPr>
          <p:cNvPr id="465" name="Google Shape;465;p12"/>
          <p:cNvSpPr/>
          <p:nvPr/>
        </p:nvSpPr>
        <p:spPr>
          <a:xfrm>
            <a:off x="6894420" y="4998309"/>
            <a:ext cx="2414436" cy="25388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75426" tIns="37703" rIns="75426" bIns="37703" anchor="t" anchorCtr="0">
            <a:spAutoFit/>
          </a:bodyPr>
          <a:lstStyle/>
          <a:p>
            <a:pPr>
              <a:buClr>
                <a:schemeClr val="dk1"/>
              </a:buClr>
              <a:buSzPts val="1400"/>
            </a:pPr>
            <a:endParaRPr sz="1155">
              <a:solidFill>
                <a:srgbClr val="FF33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28;p37"/>
          <p:cNvSpPr/>
          <p:nvPr/>
        </p:nvSpPr>
        <p:spPr>
          <a:xfrm>
            <a:off x="975830" y="756015"/>
            <a:ext cx="8097685" cy="1079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426" tIns="37703" rIns="75426" bIns="37703" anchor="ctr" anchorCtr="0">
            <a:noAutofit/>
          </a:bodyPr>
          <a:lstStyle/>
          <a:p>
            <a:pPr lvl="0">
              <a:buClr>
                <a:srgbClr val="000000"/>
              </a:buClr>
              <a:buSzPts val="3200"/>
            </a:pPr>
            <a:r>
              <a:rPr lang="de-CH" sz="2640" b="1" dirty="0">
                <a:latin typeface="Gadugi" panose="020B0502040204020203" pitchFamily="34" charset="0"/>
                <a:ea typeface="Gadugi" panose="020B0502040204020203" pitchFamily="34" charset="0"/>
                <a:cs typeface="Arial" panose="020B0604020202020204" pitchFamily="34" charset="0"/>
                <a:sym typeface="Arial"/>
              </a:rPr>
              <a:t>What is WOCAT?</a:t>
            </a:r>
            <a:endParaRPr lang="de-CH" sz="2640" dirty="0">
              <a:solidFill>
                <a:schemeClr val="dk1"/>
              </a:solidFill>
              <a:latin typeface="Arial"/>
              <a:ea typeface="Gadugi" panose="020B0502040204020203" pitchFamily="34" charset="0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3200"/>
            </a:pPr>
            <a:endParaRPr lang="de-CH" sz="2640" b="1" dirty="0">
              <a:latin typeface="Gadugi" panose="020B0502040204020203" pitchFamily="34" charset="0"/>
              <a:ea typeface="Gadugi" panose="020B0502040204020203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2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864" y="573935"/>
            <a:ext cx="1297602" cy="350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975830" y="2308046"/>
            <a:ext cx="279607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50" b="1" dirty="0">
                <a:solidFill>
                  <a:srgbClr val="000000"/>
                </a:solidFill>
                <a:latin typeface="Gadugi" panose="020B0502040204020203" pitchFamily="34" charset="0"/>
                <a:ea typeface="Gadugi" panose="020B0502040204020203" pitchFamily="34" charset="0"/>
                <a:cs typeface="Arial"/>
                <a:sym typeface="Arial"/>
              </a:rPr>
              <a:t>WOCAT supports </a:t>
            </a:r>
            <a:r>
              <a:rPr lang="en-US" sz="1650" b="1" i="1" dirty="0">
                <a:solidFill>
                  <a:srgbClr val="000000"/>
                </a:solidFill>
                <a:latin typeface="Gadugi" panose="020B0502040204020203" pitchFamily="34" charset="0"/>
                <a:ea typeface="Gadugi" panose="020B0502040204020203" pitchFamily="34" charset="0"/>
                <a:cs typeface="Arial"/>
                <a:sym typeface="Arial"/>
              </a:rPr>
              <a:t>innovation and decision-making in SLM</a:t>
            </a:r>
            <a:r>
              <a:rPr lang="en-US" sz="1650" b="1" dirty="0">
                <a:solidFill>
                  <a:srgbClr val="000000"/>
                </a:solidFill>
                <a:latin typeface="Gadugi" panose="020B0502040204020203" pitchFamily="34" charset="0"/>
                <a:ea typeface="Gadugi" panose="020B0502040204020203" pitchFamily="34" charset="0"/>
                <a:cs typeface="Arial"/>
                <a:sym typeface="Arial"/>
              </a:rPr>
              <a:t>  through four pillars:</a:t>
            </a:r>
            <a:endParaRPr lang="es-AR" sz="1650" dirty="0"/>
          </a:p>
        </p:txBody>
      </p:sp>
      <p:sp>
        <p:nvSpPr>
          <p:cNvPr id="3" name="Rectangle 2"/>
          <p:cNvSpPr/>
          <p:nvPr/>
        </p:nvSpPr>
        <p:spPr>
          <a:xfrm>
            <a:off x="6052197" y="4839437"/>
            <a:ext cx="3504166" cy="1107996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sz="1650" dirty="0">
                <a:solidFill>
                  <a:srgbClr val="519D9E"/>
                </a:solidFill>
                <a:latin typeface="Gadugi" panose="020B0502040204020203" pitchFamily="34" charset="0"/>
                <a:ea typeface="Gadugi" panose="020B0502040204020203" pitchFamily="34" charset="0"/>
                <a:cs typeface="Arial"/>
                <a:sym typeface="Arial"/>
              </a:rPr>
              <a:t>2014: UNCCD selects WOCAT as the </a:t>
            </a:r>
            <a:r>
              <a:rPr lang="en-US" sz="1650" b="1" dirty="0">
                <a:solidFill>
                  <a:srgbClr val="519D9E"/>
                </a:solidFill>
                <a:latin typeface="Gadugi" panose="020B0502040204020203" pitchFamily="34" charset="0"/>
                <a:ea typeface="Gadugi" panose="020B0502040204020203" pitchFamily="34" charset="0"/>
                <a:cs typeface="Arial"/>
                <a:sym typeface="Arial"/>
              </a:rPr>
              <a:t>primary recommended database for SLM best practices and adaptation measures</a:t>
            </a:r>
            <a:endParaRPr lang="de-CH" sz="1650" dirty="0">
              <a:solidFill>
                <a:srgbClr val="519D9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74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12"/>
          <p:cNvSpPr/>
          <p:nvPr/>
        </p:nvSpPr>
        <p:spPr>
          <a:xfrm>
            <a:off x="0" y="676093"/>
            <a:ext cx="865319" cy="817939"/>
          </a:xfrm>
          <a:prstGeom prst="rect">
            <a:avLst/>
          </a:prstGeom>
          <a:solidFill>
            <a:srgbClr val="E2864E"/>
          </a:solidFill>
          <a:ln>
            <a:noFill/>
          </a:ln>
        </p:spPr>
        <p:txBody>
          <a:bodyPr spcFirstLastPara="1" wrap="square" lIns="75426" tIns="37703" rIns="75426" bIns="37703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endParaRPr sz="1485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61" name="Google Shape;461;p12"/>
          <p:cNvCxnSpPr/>
          <p:nvPr/>
        </p:nvCxnSpPr>
        <p:spPr>
          <a:xfrm rot="10800000">
            <a:off x="2" y="676092"/>
            <a:ext cx="9073513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5" name="Google Shape;228;p37"/>
          <p:cNvSpPr/>
          <p:nvPr/>
        </p:nvSpPr>
        <p:spPr>
          <a:xfrm>
            <a:off x="1031084" y="700028"/>
            <a:ext cx="8097685" cy="1079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426" tIns="37703" rIns="75426" bIns="37703" anchor="ctr" anchorCtr="0">
            <a:noAutofit/>
          </a:bodyPr>
          <a:lstStyle/>
          <a:p>
            <a:pPr>
              <a:buClr>
                <a:srgbClr val="000000"/>
              </a:buClr>
              <a:buSzPts val="3200"/>
            </a:pPr>
            <a:r>
              <a:rPr lang="de-CH" sz="2640" b="1" dirty="0" smtClean="0">
                <a:latin typeface="Gadugi" panose="020B0502040204020203" pitchFamily="34" charset="0"/>
                <a:ea typeface="Gadugi" panose="020B0502040204020203" pitchFamily="34" charset="0"/>
                <a:cs typeface="Arial" panose="020B0604020202020204" pitchFamily="34" charset="0"/>
                <a:sym typeface="Arial"/>
              </a:rPr>
              <a:t>WOCAT Global SLM Database</a:t>
            </a:r>
            <a:endParaRPr lang="de-CH" sz="2640" dirty="0" smtClean="0">
              <a:solidFill>
                <a:schemeClr val="dk1"/>
              </a:solidFill>
              <a:latin typeface="Arial"/>
              <a:ea typeface="Gadugi" panose="020B0502040204020203" pitchFamily="34" charset="0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3200"/>
            </a:pPr>
            <a:endParaRPr lang="de-CH" sz="2640" b="1" dirty="0">
              <a:latin typeface="Gadugi" panose="020B0502040204020203" pitchFamily="34" charset="0"/>
              <a:ea typeface="Gadugi" panose="020B0502040204020203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2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864" y="573935"/>
            <a:ext cx="1297602" cy="350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1031083" y="1599132"/>
            <a:ext cx="5896267" cy="359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pPr>
              <a:spcBef>
                <a:spcPct val="400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en-US" sz="1600" b="1" dirty="0" smtClean="0">
                <a:solidFill>
                  <a:srgbClr val="00000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2000+ proven, field-tested SLM </a:t>
            </a:r>
            <a:r>
              <a:rPr lang="en-US" altLang="en-US" sz="1600" b="1" dirty="0" smtClean="0">
                <a:solidFill>
                  <a:srgbClr val="00000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practices </a:t>
            </a:r>
            <a:r>
              <a:rPr lang="en-US" altLang="en-US" sz="1600" dirty="0" smtClean="0">
                <a:solidFill>
                  <a:srgbClr val="00000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from 133 countries </a:t>
            </a:r>
            <a:r>
              <a:rPr lang="en-US" altLang="en-US" sz="1600" dirty="0" smtClean="0">
                <a:solidFill>
                  <a:srgbClr val="00000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that can be freely consulted in the design of landscape/SLM interventions</a:t>
            </a:r>
          </a:p>
          <a:p>
            <a:pPr>
              <a:spcBef>
                <a:spcPct val="400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en-US" sz="1600" b="1" dirty="0" smtClean="0">
                <a:solidFill>
                  <a:srgbClr val="00000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Database </a:t>
            </a:r>
            <a:r>
              <a:rPr lang="en-US" altLang="en-US" sz="1600" b="1" dirty="0" smtClean="0">
                <a:solidFill>
                  <a:srgbClr val="00000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filter helps </a:t>
            </a:r>
            <a:r>
              <a:rPr lang="en-US" altLang="en-US" sz="1600" dirty="0" smtClean="0">
                <a:solidFill>
                  <a:srgbClr val="00000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to find relevant SLM practices for specific </a:t>
            </a:r>
            <a:r>
              <a:rPr lang="en-US" altLang="en-US" sz="1600" dirty="0" smtClean="0">
                <a:solidFill>
                  <a:srgbClr val="00000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landscapes, </a:t>
            </a:r>
            <a:r>
              <a:rPr lang="en-US" altLang="en-US" sz="1600" dirty="0" smtClean="0">
                <a:solidFill>
                  <a:srgbClr val="00000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land uses, ecosystems</a:t>
            </a:r>
          </a:p>
          <a:p>
            <a:pPr>
              <a:spcBef>
                <a:spcPct val="400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en-US" sz="1600" b="1" dirty="0" smtClean="0">
                <a:solidFill>
                  <a:srgbClr val="00000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Lessons </a:t>
            </a:r>
            <a:r>
              <a:rPr lang="en-US" altLang="en-US" sz="1600" b="1" dirty="0" smtClean="0">
                <a:solidFill>
                  <a:srgbClr val="00000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learned and good practices </a:t>
            </a:r>
            <a:r>
              <a:rPr lang="en-US" altLang="en-US" sz="1600" dirty="0" smtClean="0">
                <a:solidFill>
                  <a:srgbClr val="00000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from projects and </a:t>
            </a:r>
            <a:r>
              <a:rPr lang="en-US" altLang="en-US" sz="1600" dirty="0" err="1" smtClean="0">
                <a:solidFill>
                  <a:srgbClr val="00000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programmes</a:t>
            </a:r>
            <a:r>
              <a:rPr lang="en-US" altLang="en-US" sz="1600" dirty="0" smtClean="0">
                <a:solidFill>
                  <a:srgbClr val="00000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can be freely uploaded and shared worldwide</a:t>
            </a:r>
          </a:p>
          <a:p>
            <a:pPr>
              <a:spcBef>
                <a:spcPct val="400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en-US" sz="1600" b="1" dirty="0" smtClean="0">
                <a:solidFill>
                  <a:srgbClr val="00000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Database </a:t>
            </a:r>
            <a:r>
              <a:rPr lang="en-US" altLang="en-US" sz="1600" b="1" dirty="0" smtClean="0">
                <a:solidFill>
                  <a:srgbClr val="00000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can be interlinked </a:t>
            </a:r>
            <a:r>
              <a:rPr lang="en-US" altLang="en-US" sz="1600" dirty="0" smtClean="0">
                <a:solidFill>
                  <a:srgbClr val="00000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with national/project and global platforms (through API)</a:t>
            </a:r>
            <a:endParaRPr lang="en-GB" altLang="en-US" sz="1600" dirty="0" smtClean="0">
              <a:solidFill>
                <a:srgbClr val="000000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0" indent="0">
              <a:spcBef>
                <a:spcPct val="40000"/>
              </a:spcBef>
              <a:buNone/>
              <a:defRPr/>
            </a:pPr>
            <a:endParaRPr lang="en-GB" altLang="en-US" sz="20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916842" y="74472"/>
            <a:ext cx="3082135" cy="6292977"/>
            <a:chOff x="6916842" y="74472"/>
            <a:chExt cx="3082135" cy="629297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27352" y="1245643"/>
              <a:ext cx="3071625" cy="512180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5"/>
            <a:srcRect r="1346" b="64048"/>
            <a:stretch/>
          </p:blipFill>
          <p:spPr>
            <a:xfrm>
              <a:off x="6916842" y="74472"/>
              <a:ext cx="3071625" cy="1572861"/>
            </a:xfrm>
            <a:prstGeom prst="rect">
              <a:avLst/>
            </a:prstGeom>
          </p:spPr>
        </p:pic>
      </p:grpSp>
      <p:pic>
        <p:nvPicPr>
          <p:cNvPr id="15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6" t="13533" r="16885" b="18613"/>
          <a:stretch>
            <a:fillRect/>
          </a:stretch>
        </p:blipFill>
        <p:spPr bwMode="auto">
          <a:xfrm>
            <a:off x="875830" y="4466633"/>
            <a:ext cx="2956824" cy="1900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736" y="4466633"/>
            <a:ext cx="2851224" cy="1900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7" name="Google Shape;460;p12"/>
          <p:cNvCxnSpPr/>
          <p:nvPr/>
        </p:nvCxnSpPr>
        <p:spPr>
          <a:xfrm>
            <a:off x="865319" y="0"/>
            <a:ext cx="0" cy="64008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" name="TextBox 1"/>
          <p:cNvSpPr txBox="1"/>
          <p:nvPr/>
        </p:nvSpPr>
        <p:spPr>
          <a:xfrm>
            <a:off x="883825" y="4466633"/>
            <a:ext cx="127879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CH" sz="1200" dirty="0" err="1" smtClean="0"/>
              <a:t>Visitor</a:t>
            </a:r>
            <a:r>
              <a:rPr lang="de-CH" sz="1200" dirty="0" smtClean="0"/>
              <a:t> </a:t>
            </a:r>
            <a:r>
              <a:rPr lang="de-CH" sz="1200" dirty="0" err="1" smtClean="0"/>
              <a:t>Map</a:t>
            </a:r>
            <a:endParaRPr lang="de-CH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4062734" y="4490140"/>
            <a:ext cx="153542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CH" sz="1200" dirty="0" err="1" smtClean="0"/>
              <a:t>Documentation</a:t>
            </a:r>
            <a:r>
              <a:rPr lang="de-CH" sz="1200" dirty="0" smtClean="0"/>
              <a:t> </a:t>
            </a:r>
            <a:r>
              <a:rPr lang="de-CH" sz="1200" dirty="0" err="1" smtClean="0"/>
              <a:t>Map</a:t>
            </a:r>
            <a:endParaRPr lang="de-CH" sz="1200" dirty="0"/>
          </a:p>
        </p:txBody>
      </p:sp>
    </p:spTree>
    <p:extLst>
      <p:ext uri="{BB962C8B-B14F-4D97-AF65-F5344CB8AC3E}">
        <p14:creationId xmlns:p14="http://schemas.microsoft.com/office/powerpoint/2010/main" val="4103931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12"/>
          <p:cNvSpPr/>
          <p:nvPr/>
        </p:nvSpPr>
        <p:spPr>
          <a:xfrm>
            <a:off x="0" y="676093"/>
            <a:ext cx="865319" cy="817939"/>
          </a:xfrm>
          <a:prstGeom prst="rect">
            <a:avLst/>
          </a:prstGeom>
          <a:solidFill>
            <a:srgbClr val="E2864E"/>
          </a:solidFill>
          <a:ln>
            <a:noFill/>
          </a:ln>
        </p:spPr>
        <p:txBody>
          <a:bodyPr spcFirstLastPara="1" wrap="square" lIns="75426" tIns="37703" rIns="75426" bIns="37703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endParaRPr sz="1485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61" name="Google Shape;461;p12"/>
          <p:cNvCxnSpPr/>
          <p:nvPr/>
        </p:nvCxnSpPr>
        <p:spPr>
          <a:xfrm rot="10800000">
            <a:off x="2" y="676092"/>
            <a:ext cx="9073513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5" name="Google Shape;228;p37"/>
          <p:cNvSpPr/>
          <p:nvPr/>
        </p:nvSpPr>
        <p:spPr>
          <a:xfrm>
            <a:off x="975830" y="777497"/>
            <a:ext cx="8097685" cy="592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426" tIns="37703" rIns="75426" bIns="37703" anchor="ctr" anchorCtr="0">
            <a:noAutofit/>
          </a:bodyPr>
          <a:lstStyle/>
          <a:p>
            <a:r>
              <a:rPr lang="en-GB" sz="2400" b="1" dirty="0" smtClean="0">
                <a:latin typeface="Gadugi" panose="020B0502040204020203" pitchFamily="34" charset="0"/>
                <a:ea typeface="Gadugi" panose="020B0502040204020203" pitchFamily="34" charset="0"/>
                <a:cs typeface="Arial" panose="020B0604020202020204" pitchFamily="34" charset="0"/>
              </a:rPr>
              <a:t>SLM good </a:t>
            </a:r>
            <a:r>
              <a:rPr lang="en-GB" sz="2400" b="1" dirty="0">
                <a:latin typeface="Gadugi" panose="020B0502040204020203" pitchFamily="34" charset="0"/>
                <a:ea typeface="Gadugi" panose="020B0502040204020203" pitchFamily="34" charset="0"/>
                <a:cs typeface="Arial" panose="020B0604020202020204" pitchFamily="34" charset="0"/>
              </a:rPr>
              <a:t>p</a:t>
            </a:r>
            <a:r>
              <a:rPr lang="en-GB" sz="2400" b="1" dirty="0" smtClean="0">
                <a:latin typeface="Gadugi" panose="020B0502040204020203" pitchFamily="34" charset="0"/>
                <a:ea typeface="Gadugi" panose="020B0502040204020203" pitchFamily="34" charset="0"/>
                <a:cs typeface="Arial" panose="020B0604020202020204" pitchFamily="34" charset="0"/>
              </a:rPr>
              <a:t>ractices from the GGW intervention zones</a:t>
            </a:r>
            <a:endParaRPr lang="en-GB" sz="2400" b="1" dirty="0">
              <a:latin typeface="Gadugi" panose="020B0502040204020203" pitchFamily="34" charset="0"/>
              <a:ea typeface="Gadugi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864" y="573935"/>
            <a:ext cx="1297602" cy="350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l="18484" t="6222" r="33163" b="1202"/>
          <a:stretch/>
        </p:blipFill>
        <p:spPr>
          <a:xfrm>
            <a:off x="975830" y="1494032"/>
            <a:ext cx="4640827" cy="4997814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8765306"/>
              </p:ext>
            </p:extLst>
          </p:nvPr>
        </p:nvGraphicFramePr>
        <p:xfrm>
          <a:off x="5958438" y="1494026"/>
          <a:ext cx="3726582" cy="4868669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694582">
                  <a:extLst>
                    <a:ext uri="{9D8B030D-6E8A-4147-A177-3AD203B41FA5}">
                      <a16:colId xmlns:a16="http://schemas.microsoft.com/office/drawing/2014/main" val="6970010"/>
                    </a:ext>
                  </a:extLst>
                </a:gridCol>
                <a:gridCol w="904240">
                  <a:extLst>
                    <a:ext uri="{9D8B030D-6E8A-4147-A177-3AD203B41FA5}">
                      <a16:colId xmlns:a16="http://schemas.microsoft.com/office/drawing/2014/main" val="3948416778"/>
                    </a:ext>
                  </a:extLst>
                </a:gridCol>
                <a:gridCol w="1127760">
                  <a:extLst>
                    <a:ext uri="{9D8B030D-6E8A-4147-A177-3AD203B41FA5}">
                      <a16:colId xmlns:a16="http://schemas.microsoft.com/office/drawing/2014/main" val="3696232946"/>
                    </a:ext>
                  </a:extLst>
                </a:gridCol>
              </a:tblGrid>
              <a:tr h="374513">
                <a:tc>
                  <a:txBody>
                    <a:bodyPr/>
                    <a:lstStyle/>
                    <a:p>
                      <a:r>
                        <a:rPr lang="de-CH" sz="1800" dirty="0" smtClean="0"/>
                        <a:t>Country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dirty="0" smtClean="0"/>
                        <a:t>TECH</a:t>
                      </a:r>
                      <a:endParaRPr lang="de-CH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APRCH</a:t>
                      </a:r>
                      <a:endParaRPr lang="de-CH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1275477"/>
                  </a:ext>
                </a:extLst>
              </a:tr>
              <a:tr h="374513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Burkina Faso</a:t>
                      </a:r>
                      <a:endParaRPr lang="de-CH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dirty="0" smtClean="0"/>
                        <a:t>17</a:t>
                      </a:r>
                      <a:endParaRPr lang="de-CH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dirty="0" smtClean="0"/>
                        <a:t>4</a:t>
                      </a:r>
                      <a:endParaRPr lang="de-CH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3925746"/>
                  </a:ext>
                </a:extLst>
              </a:tr>
              <a:tr h="374513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Chad</a:t>
                      </a:r>
                      <a:endParaRPr lang="de-CH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dirty="0" smtClean="0"/>
                        <a:t>2</a:t>
                      </a:r>
                      <a:endParaRPr lang="de-CH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dirty="0" smtClean="0"/>
                        <a:t>2</a:t>
                      </a:r>
                      <a:endParaRPr lang="de-CH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8984763"/>
                  </a:ext>
                </a:extLst>
              </a:tr>
              <a:tr h="374513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Djibouti</a:t>
                      </a:r>
                      <a:endParaRPr lang="de-CH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dirty="0" smtClean="0"/>
                        <a:t>-</a:t>
                      </a:r>
                      <a:endParaRPr lang="de-CH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dirty="0" smtClean="0"/>
                        <a:t>-</a:t>
                      </a:r>
                      <a:endParaRPr lang="de-CH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6713593"/>
                  </a:ext>
                </a:extLst>
              </a:tr>
              <a:tr h="374513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Eritrea</a:t>
                      </a:r>
                      <a:endParaRPr lang="de-CH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dirty="0" smtClean="0"/>
                        <a:t>2</a:t>
                      </a:r>
                      <a:endParaRPr lang="de-CH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dirty="0" smtClean="0"/>
                        <a:t>-</a:t>
                      </a:r>
                      <a:endParaRPr lang="de-CH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6796184"/>
                  </a:ext>
                </a:extLst>
              </a:tr>
              <a:tr h="374513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Ethiopia</a:t>
                      </a:r>
                      <a:endParaRPr lang="de-CH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dirty="0" smtClean="0"/>
                        <a:t>59</a:t>
                      </a:r>
                      <a:endParaRPr lang="de-CH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dirty="0" smtClean="0"/>
                        <a:t>25</a:t>
                      </a:r>
                      <a:endParaRPr lang="de-CH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6776035"/>
                  </a:ext>
                </a:extLst>
              </a:tr>
              <a:tr h="374513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Mali</a:t>
                      </a:r>
                      <a:endParaRPr lang="de-CH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dirty="0" smtClean="0"/>
                        <a:t>21</a:t>
                      </a:r>
                      <a:endParaRPr lang="de-CH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dirty="0" smtClean="0"/>
                        <a:t>20</a:t>
                      </a:r>
                      <a:endParaRPr lang="de-CH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0976490"/>
                  </a:ext>
                </a:extLst>
              </a:tr>
              <a:tr h="374513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Mauritania</a:t>
                      </a:r>
                      <a:endParaRPr lang="de-CH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dirty="0" smtClean="0"/>
                        <a:t>2</a:t>
                      </a:r>
                      <a:endParaRPr lang="de-CH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dirty="0" smtClean="0"/>
                        <a:t>1</a:t>
                      </a:r>
                      <a:endParaRPr lang="de-CH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7281645"/>
                  </a:ext>
                </a:extLst>
              </a:tr>
              <a:tr h="374513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Niger</a:t>
                      </a:r>
                      <a:endParaRPr lang="de-CH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dirty="0" smtClean="0"/>
                        <a:t>32</a:t>
                      </a:r>
                      <a:endParaRPr lang="de-CH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dirty="0" smtClean="0"/>
                        <a:t>13</a:t>
                      </a:r>
                      <a:endParaRPr lang="de-CH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0493237"/>
                  </a:ext>
                </a:extLst>
              </a:tr>
              <a:tr h="374513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Nigeria</a:t>
                      </a:r>
                      <a:endParaRPr lang="de-CH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dirty="0" smtClean="0"/>
                        <a:t>-</a:t>
                      </a:r>
                      <a:endParaRPr lang="de-CH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dirty="0" smtClean="0"/>
                        <a:t>-</a:t>
                      </a:r>
                      <a:endParaRPr lang="de-CH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5534909"/>
                  </a:ext>
                </a:extLst>
              </a:tr>
              <a:tr h="374513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Senegal</a:t>
                      </a:r>
                      <a:endParaRPr lang="de-CH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dirty="0" smtClean="0"/>
                        <a:t>32</a:t>
                      </a:r>
                      <a:endParaRPr lang="de-CH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dirty="0" smtClean="0"/>
                        <a:t>-</a:t>
                      </a:r>
                      <a:endParaRPr lang="de-CH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8922640"/>
                  </a:ext>
                </a:extLst>
              </a:tr>
              <a:tr h="374513">
                <a:tc>
                  <a:txBody>
                    <a:bodyPr/>
                    <a:lstStyle/>
                    <a:p>
                      <a:pPr marL="0" marR="0" lvl="0" indent="0" algn="l" defTabSz="10127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/>
                        <a:t>Sudan</a:t>
                      </a:r>
                      <a:endParaRPr lang="de-CH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dirty="0" smtClean="0"/>
                        <a:t>2</a:t>
                      </a:r>
                      <a:endParaRPr lang="de-CH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dirty="0" smtClean="0"/>
                        <a:t>2</a:t>
                      </a:r>
                      <a:endParaRPr lang="de-CH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5764746"/>
                  </a:ext>
                </a:extLst>
              </a:tr>
              <a:tr h="374513">
                <a:tc>
                  <a:txBody>
                    <a:bodyPr/>
                    <a:lstStyle/>
                    <a:p>
                      <a:pPr marL="0" marR="0" lvl="0" indent="0" algn="l" defTabSz="10127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800" b="1" dirty="0" smtClean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b="1" dirty="0" smtClean="0"/>
                        <a:t>169</a:t>
                      </a:r>
                      <a:endParaRPr lang="de-CH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b="1" dirty="0" smtClean="0"/>
                        <a:t>67</a:t>
                      </a:r>
                      <a:endParaRPr lang="de-CH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7837386"/>
                  </a:ext>
                </a:extLst>
              </a:tr>
            </a:tbl>
          </a:graphicData>
        </a:graphic>
      </p:graphicFrame>
      <p:cxnSp>
        <p:nvCxnSpPr>
          <p:cNvPr id="23" name="Google Shape;460;p12"/>
          <p:cNvCxnSpPr/>
          <p:nvPr/>
        </p:nvCxnSpPr>
        <p:spPr>
          <a:xfrm>
            <a:off x="865319" y="0"/>
            <a:ext cx="0" cy="64008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" name="Oval 8"/>
          <p:cNvSpPr/>
          <p:nvPr/>
        </p:nvSpPr>
        <p:spPr>
          <a:xfrm>
            <a:off x="3200400" y="1833880"/>
            <a:ext cx="101600" cy="187960"/>
          </a:xfrm>
          <a:prstGeom prst="ellipse">
            <a:avLst/>
          </a:prstGeom>
          <a:solidFill>
            <a:srgbClr val="4A5D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4195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12"/>
          <p:cNvSpPr/>
          <p:nvPr/>
        </p:nvSpPr>
        <p:spPr>
          <a:xfrm>
            <a:off x="0" y="676093"/>
            <a:ext cx="865319" cy="817939"/>
          </a:xfrm>
          <a:prstGeom prst="rect">
            <a:avLst/>
          </a:prstGeom>
          <a:solidFill>
            <a:srgbClr val="E2864E"/>
          </a:solidFill>
          <a:ln>
            <a:noFill/>
          </a:ln>
        </p:spPr>
        <p:txBody>
          <a:bodyPr spcFirstLastPara="1" wrap="square" lIns="75426" tIns="37703" rIns="75426" bIns="37703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endParaRPr sz="1485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61" name="Google Shape;461;p12"/>
          <p:cNvCxnSpPr/>
          <p:nvPr/>
        </p:nvCxnSpPr>
        <p:spPr>
          <a:xfrm rot="10800000">
            <a:off x="2" y="676092"/>
            <a:ext cx="9073513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2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864" y="573935"/>
            <a:ext cx="1297602" cy="350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Google Shape;460;p12"/>
          <p:cNvCxnSpPr/>
          <p:nvPr/>
        </p:nvCxnSpPr>
        <p:spPr>
          <a:xfrm>
            <a:off x="865319" y="0"/>
            <a:ext cx="0" cy="64008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9818" y="3856130"/>
            <a:ext cx="1566657" cy="2239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730" y="3856130"/>
            <a:ext cx="2505505" cy="2174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446" y="1494031"/>
            <a:ext cx="2511688" cy="2239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2032" y="1079784"/>
            <a:ext cx="3137647" cy="5231895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90" t="8540" r="30049" b="3259"/>
          <a:stretch>
            <a:fillRect/>
          </a:stretch>
        </p:blipFill>
        <p:spPr bwMode="auto">
          <a:xfrm>
            <a:off x="1016261" y="1494031"/>
            <a:ext cx="714375" cy="9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999" y="1498445"/>
            <a:ext cx="693737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/>
          <a:stretch>
            <a:fillRect/>
          </a:stretch>
        </p:blipFill>
        <p:spPr bwMode="auto">
          <a:xfrm>
            <a:off x="1843655" y="1494031"/>
            <a:ext cx="684212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149" y="2586692"/>
            <a:ext cx="69215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232" y="2571705"/>
            <a:ext cx="689270" cy="97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90" t="8540" r="30049" b="3259"/>
          <a:stretch>
            <a:fillRect/>
          </a:stretch>
        </p:blipFill>
        <p:spPr bwMode="auto">
          <a:xfrm>
            <a:off x="1835128" y="2594280"/>
            <a:ext cx="714375" cy="9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V="1">
            <a:off x="2937933" y="3587401"/>
            <a:ext cx="693112" cy="4173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>
            <a:stCxn id="11" idx="3"/>
          </p:cNvCxnSpPr>
          <p:nvPr/>
        </p:nvCxnSpPr>
        <p:spPr>
          <a:xfrm flipV="1">
            <a:off x="2846475" y="4975735"/>
            <a:ext cx="784570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6670499" y="3115732"/>
            <a:ext cx="1042635" cy="168486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9" name="Rectangle 28"/>
          <p:cNvSpPr/>
          <p:nvPr/>
        </p:nvSpPr>
        <p:spPr>
          <a:xfrm>
            <a:off x="7680613" y="3115732"/>
            <a:ext cx="1042635" cy="168486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0" name="Rectangle 29"/>
          <p:cNvSpPr/>
          <p:nvPr/>
        </p:nvSpPr>
        <p:spPr>
          <a:xfrm>
            <a:off x="8723248" y="3115731"/>
            <a:ext cx="1042635" cy="168486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1" name="Google Shape;228;p37"/>
          <p:cNvSpPr/>
          <p:nvPr/>
        </p:nvSpPr>
        <p:spPr>
          <a:xfrm>
            <a:off x="975830" y="777497"/>
            <a:ext cx="8097685" cy="592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426" tIns="37703" rIns="75426" bIns="37703" anchor="ctr" anchorCtr="0">
            <a:noAutofit/>
          </a:bodyPr>
          <a:lstStyle/>
          <a:p>
            <a:r>
              <a:rPr lang="en-GB" sz="2400" b="1" dirty="0" smtClean="0">
                <a:latin typeface="Gadugi" panose="020B0502040204020203" pitchFamily="34" charset="0"/>
                <a:ea typeface="Gadugi" panose="020B0502040204020203" pitchFamily="34" charset="0"/>
                <a:cs typeface="Arial" panose="020B0604020202020204" pitchFamily="34" charset="0"/>
              </a:rPr>
              <a:t>SLM good </a:t>
            </a:r>
            <a:r>
              <a:rPr lang="en-GB" sz="2400" b="1" dirty="0">
                <a:latin typeface="Gadugi" panose="020B0502040204020203" pitchFamily="34" charset="0"/>
                <a:ea typeface="Gadugi" panose="020B0502040204020203" pitchFamily="34" charset="0"/>
                <a:cs typeface="Arial" panose="020B0604020202020204" pitchFamily="34" charset="0"/>
              </a:rPr>
              <a:t>p</a:t>
            </a:r>
            <a:r>
              <a:rPr lang="en-GB" sz="2400" b="1" dirty="0" smtClean="0">
                <a:latin typeface="Gadugi" panose="020B0502040204020203" pitchFamily="34" charset="0"/>
                <a:ea typeface="Gadugi" panose="020B0502040204020203" pitchFamily="34" charset="0"/>
                <a:cs typeface="Arial" panose="020B0604020202020204" pitchFamily="34" charset="0"/>
              </a:rPr>
              <a:t>ractices from the GGW intervention zones</a:t>
            </a:r>
            <a:endParaRPr lang="en-GB" sz="2400" b="1" dirty="0">
              <a:latin typeface="Gadugi" panose="020B0502040204020203" pitchFamily="34" charset="0"/>
              <a:ea typeface="Gadugi" panose="020B05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30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29" grpId="0" animBg="1"/>
      <p:bldP spid="29" grpId="1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3" y="-663396"/>
            <a:ext cx="10249430" cy="7681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65024" y="4423945"/>
            <a:ext cx="10117550" cy="116955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-9143" y="4430463"/>
            <a:ext cx="161544" cy="1169551"/>
          </a:xfrm>
          <a:prstGeom prst="rect">
            <a:avLst/>
          </a:prstGeom>
          <a:solidFill>
            <a:srgbClr val="F780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FF33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FF33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FF33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FF33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FF33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1400" kern="1200">
                <a:solidFill>
                  <a:srgbClr val="FF33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1400" kern="1200">
                <a:solidFill>
                  <a:srgbClr val="FF33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1400" kern="1200">
                <a:solidFill>
                  <a:srgbClr val="FF33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1400" kern="1200">
                <a:solidFill>
                  <a:srgbClr val="FF33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40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388" y="125490"/>
            <a:ext cx="3062604" cy="6619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646644" y="6167279"/>
            <a:ext cx="29286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000" dirty="0" err="1" smtClean="0">
                <a:solidFill>
                  <a:schemeClr val="bg1"/>
                </a:solidFill>
              </a:rPr>
              <a:t>Photo</a:t>
            </a:r>
            <a:r>
              <a:rPr lang="de-CH" sz="1000" dirty="0" smtClean="0">
                <a:solidFill>
                  <a:schemeClr val="bg1"/>
                </a:solidFill>
              </a:rPr>
              <a:t>: Hanspeter Liniger</a:t>
            </a:r>
            <a:endParaRPr lang="de-CH" sz="10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5263" y="4429562"/>
            <a:ext cx="1152568" cy="11583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317" y="5136897"/>
            <a:ext cx="316834" cy="31683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23203" y="5077700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Gadugi" panose="020B0502040204020203" pitchFamily="34" charset="0"/>
                <a:ea typeface="Gadugi" panose="020B0502040204020203" pitchFamily="34" charset="0"/>
                <a:hlinkClick r:id="rId7"/>
              </a:rPr>
              <a:t>www.wocat.net</a:t>
            </a:r>
            <a:endParaRPr lang="de-CH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/>
          <a:srcRect t="1" b="10947"/>
          <a:stretch/>
        </p:blipFill>
        <p:spPr>
          <a:xfrm>
            <a:off x="2504275" y="5129176"/>
            <a:ext cx="337287" cy="324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819678" y="5062433"/>
            <a:ext cx="2514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>
                <a:hlinkClick r:id="rId9"/>
              </a:rPr>
              <a:t>w</a:t>
            </a:r>
            <a:r>
              <a:rPr lang="de-CH" dirty="0" smtClean="0">
                <a:hlinkClick r:id="rId9"/>
              </a:rPr>
              <a:t>ocat.cde@unibe.ch</a:t>
            </a:r>
            <a:endParaRPr lang="de-CH" dirty="0" smtClean="0"/>
          </a:p>
          <a:p>
            <a:endParaRPr lang="de-CH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55438" y="5114736"/>
            <a:ext cx="385361" cy="3168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698500" y="5086577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@</a:t>
            </a:r>
            <a:r>
              <a:rPr lang="en-GB" dirty="0" err="1"/>
              <a:t>WOCATnet</a:t>
            </a:r>
            <a:endParaRPr lang="de-CH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66936" y="5101818"/>
            <a:ext cx="316800" cy="3168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554446" y="5050647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@</a:t>
            </a:r>
            <a:r>
              <a:rPr lang="en-GB" dirty="0" err="1" smtClean="0"/>
              <a:t>wocatnet</a:t>
            </a:r>
            <a:endParaRPr lang="de-CH" dirty="0"/>
          </a:p>
        </p:txBody>
      </p:sp>
      <p:sp>
        <p:nvSpPr>
          <p:cNvPr id="22" name="TextBox 21"/>
          <p:cNvSpPr txBox="1"/>
          <p:nvPr/>
        </p:nvSpPr>
        <p:spPr>
          <a:xfrm>
            <a:off x="224569" y="4528341"/>
            <a:ext cx="31990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800" dirty="0" err="1">
                <a:latin typeface="Gadugi" panose="020B0502040204020203" pitchFamily="34" charset="0"/>
                <a:ea typeface="Gadugi" panose="020B0502040204020203" pitchFamily="34" charset="0"/>
              </a:rPr>
              <a:t>Contact</a:t>
            </a:r>
            <a:r>
              <a:rPr lang="de-CH" sz="2800" dirty="0">
                <a:latin typeface="Gadugi" panose="020B0502040204020203" pitchFamily="34" charset="0"/>
                <a:ea typeface="Gadugi" panose="020B0502040204020203" pitchFamily="34" charset="0"/>
              </a:rPr>
              <a:t> </a:t>
            </a:r>
            <a:r>
              <a:rPr lang="de-CH" sz="2800" dirty="0" err="1">
                <a:latin typeface="Gadugi" panose="020B0502040204020203" pitchFamily="34" charset="0"/>
                <a:ea typeface="Gadugi" panose="020B0502040204020203" pitchFamily="34" charset="0"/>
              </a:rPr>
              <a:t>us</a:t>
            </a:r>
            <a:r>
              <a:rPr lang="de-CH" sz="2800" dirty="0">
                <a:latin typeface="Gadugi" panose="020B0502040204020203" pitchFamily="34" charset="0"/>
                <a:ea typeface="Gadugi" panose="020B0502040204020203" pitchFamily="34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1276488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DD0E0AF53D41C4BA9D3B5100DFB68E2" ma:contentTypeVersion="6" ma:contentTypeDescription="Create a new document." ma:contentTypeScope="" ma:versionID="d6618c0894295191f1a3ad4939109151">
  <xsd:schema xmlns:xsd="http://www.w3.org/2001/XMLSchema" xmlns:xs="http://www.w3.org/2001/XMLSchema" xmlns:p="http://schemas.microsoft.com/office/2006/metadata/properties" xmlns:ns2="22c7aacf-1528-4d25-bfc4-11bc6ea51eea" xmlns:ns3="3b0684a2-ebcf-4a27-8f62-9e60099c4d87" targetNamespace="http://schemas.microsoft.com/office/2006/metadata/properties" ma:root="true" ma:fieldsID="712f70931db453efd9150bc32a447509" ns2:_="" ns3:_="">
    <xsd:import namespace="22c7aacf-1528-4d25-bfc4-11bc6ea51eea"/>
    <xsd:import namespace="3b0684a2-ebcf-4a27-8f62-9e60099c4d8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c7aacf-1528-4d25-bfc4-11bc6ea51ee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0684a2-ebcf-4a27-8f62-9e60099c4d8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D36B605-5397-40C6-BBD9-20F9DFBA864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2c7aacf-1528-4d25-bfc4-11bc6ea51eea"/>
    <ds:schemaRef ds:uri="3b0684a2-ebcf-4a27-8f62-9e60099c4d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734E32A-7E02-4A0E-86FA-055E8A0F839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C70CEC2-736B-4D1D-93EF-59916546C93A}">
  <ds:schemaRefs>
    <ds:schemaRef ds:uri="http://purl.org/dc/terms/"/>
    <ds:schemaRef ds:uri="http://schemas.microsoft.com/office/2006/metadata/properties"/>
    <ds:schemaRef ds:uri="http://purl.org/dc/dcmitype/"/>
    <ds:schemaRef ds:uri="3b0684a2-ebcf-4a27-8f62-9e60099c4d87"/>
    <ds:schemaRef ds:uri="http://schemas.microsoft.com/office/2006/documentManagement/types"/>
    <ds:schemaRef ds:uri="22c7aacf-1528-4d25-bfc4-11bc6ea51eea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279</Words>
  <Application>Microsoft Office PowerPoint</Application>
  <PresentationFormat>Custom</PresentationFormat>
  <Paragraphs>67</Paragraphs>
  <Slides>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Gadugi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Albrecht Ehrensperger</dc:creator>
  <cp:lastModifiedBy>Tatenda Lemann</cp:lastModifiedBy>
  <cp:revision>191</cp:revision>
  <dcterms:created xsi:type="dcterms:W3CDTF">2019-07-19T13:14:16Z</dcterms:created>
  <dcterms:modified xsi:type="dcterms:W3CDTF">2022-05-18T01:29:37Z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0x010100ADD0E0AF53D41C4BA9D3B5100DFB68E2</vt:lpwstr>
  </property>
</Properties>
</file>