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6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lvl="0">
      <a:defRPr lang="fr-F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46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60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8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42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91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01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34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6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01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1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0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4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93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2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3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5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63F2-52BC-4CA8-9D8E-C20C917D331F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BF1A9-73B1-43C0-96CF-2E8BF4D6B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kit.org/use/collec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582" y="1616363"/>
            <a:ext cx="9217891" cy="1136074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 Narrow" pitchFamily="34" charset="0"/>
              </a:rPr>
              <a:t>Suivi du couvert végétal et amélioration des outils de prise de décision sur la grande muraille verte d'Afrique</a:t>
            </a:r>
            <a:endParaRPr lang="fr-F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8212" y="3466115"/>
            <a:ext cx="9175881" cy="95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Arial Narrow" pitchFamily="34" charset="0"/>
              </a:rPr>
              <a:t>Partage de la stratégie adoptée par le projet « les communauté reverdissent le sahel » dans la mesure du progrès du reverdissement</a:t>
            </a:r>
          </a:p>
          <a:p>
            <a:pPr algn="ctr"/>
            <a:endParaRPr lang="fr-FR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82" y="245787"/>
            <a:ext cx="3130711" cy="889046"/>
          </a:xfrm>
          <a:prstGeom prst="rect">
            <a:avLst/>
          </a:prstGeom>
        </p:spPr>
      </p:pic>
      <p:pic>
        <p:nvPicPr>
          <p:cNvPr id="9" name="Picture 8" descr="agrisud-a-la-COP15-desertification-a-abidj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55" y="0"/>
            <a:ext cx="3194627" cy="1946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4437" y="5264727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18 Mai 2022</a:t>
            </a:r>
            <a:endParaRPr lang="fr-F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33454" y="5708073"/>
            <a:ext cx="3186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Pavillon des congrès de Rio</a:t>
            </a:r>
            <a:endParaRPr lang="fr-FR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259097" y="5264727"/>
            <a:ext cx="280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Mamane Amina Tidjani, CRS, Niamey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9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99" y="0"/>
            <a:ext cx="8497254" cy="816077"/>
          </a:xfrm>
        </p:spPr>
        <p:txBody>
          <a:bodyPr/>
          <a:lstStyle/>
          <a:p>
            <a:r>
              <a:rPr lang="fr-FR" dirty="0" smtClean="0"/>
              <a:t>Contenu de la présentation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7754" y="983227"/>
            <a:ext cx="8556247" cy="5058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400" b="1" dirty="0" smtClean="0"/>
              <a:t>Zone d’intervention et objectif</a:t>
            </a:r>
            <a:r>
              <a:rPr lang="fr-FR" sz="2400" b="1" dirty="0"/>
              <a:t> </a:t>
            </a:r>
            <a:r>
              <a:rPr lang="fr-FR" sz="2400" b="1" dirty="0" smtClean="0"/>
              <a:t>CRS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/>
              <a:t>Stratégie développée pour mesurer le progrès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/>
              <a:t>Le type de données collectées sur le terrain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/>
              <a:t>Finalité de ces données collectées 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/>
              <a:t>Défis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534" y="10815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Brève présentation du projet « les Communautés Reverdissent le </a:t>
            </a:r>
            <a:r>
              <a:rPr lang="fr-FR" b="1" dirty="0" smtClean="0"/>
              <a:t>Sahel, (CRS)</a:t>
            </a:r>
            <a:endParaRPr lang="fr-FR" dirty="0"/>
          </a:p>
        </p:txBody>
      </p:sp>
      <p:pic>
        <p:nvPicPr>
          <p:cNvPr id="4" name="Content Placeholder 8" descr="MISE EN PAGE CAR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6691"/>
            <a:ext cx="8442112" cy="5115283"/>
          </a:xfrm>
        </p:spPr>
      </p:pic>
      <p:sp>
        <p:nvSpPr>
          <p:cNvPr id="5" name="Rectangle 4"/>
          <p:cNvSpPr/>
          <p:nvPr/>
        </p:nvSpPr>
        <p:spPr>
          <a:xfrm>
            <a:off x="7659329" y="1061884"/>
            <a:ext cx="41983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b="1" dirty="0"/>
              <a:t>Au Burkina Faso</a:t>
            </a:r>
            <a:r>
              <a:rPr lang="fr-FR" dirty="0"/>
              <a:t>, le minimum est de </a:t>
            </a:r>
            <a:r>
              <a:rPr lang="fr-FR" b="1" dirty="0"/>
              <a:t>80 arbres </a:t>
            </a:r>
            <a:r>
              <a:rPr lang="fr-FR" dirty="0"/>
              <a:t>et </a:t>
            </a:r>
            <a:r>
              <a:rPr lang="fr-FR" b="1" dirty="0"/>
              <a:t>4-8 espèces </a:t>
            </a:r>
            <a:r>
              <a:rPr lang="fr-FR" dirty="0"/>
              <a:t>différentes pieds/ha. </a:t>
            </a:r>
          </a:p>
          <a:p>
            <a:pPr lvl="2"/>
            <a:r>
              <a:rPr lang="fr-FR" dirty="0"/>
              <a:t>- Au </a:t>
            </a:r>
            <a:r>
              <a:rPr lang="fr-FR" b="1" dirty="0"/>
              <a:t>Niger</a:t>
            </a:r>
            <a:r>
              <a:rPr lang="fr-FR" dirty="0"/>
              <a:t>, le minimum est de </a:t>
            </a:r>
            <a:r>
              <a:rPr lang="fr-FR" b="1" dirty="0"/>
              <a:t>50 arbres </a:t>
            </a:r>
            <a:r>
              <a:rPr lang="fr-FR" dirty="0"/>
              <a:t>et de </a:t>
            </a:r>
            <a:r>
              <a:rPr lang="fr-FR" b="1" dirty="0"/>
              <a:t>5 à 9 espèces</a:t>
            </a:r>
            <a:r>
              <a:rPr lang="fr-FR" dirty="0"/>
              <a:t> différentes par ha. </a:t>
            </a:r>
          </a:p>
          <a:p>
            <a:pPr lvl="2"/>
            <a:r>
              <a:rPr lang="fr-FR" dirty="0"/>
              <a:t>Au </a:t>
            </a:r>
            <a:r>
              <a:rPr lang="fr-FR" b="1" dirty="0"/>
              <a:t>Sénégal</a:t>
            </a:r>
            <a:r>
              <a:rPr lang="fr-FR" dirty="0"/>
              <a:t>, le minimum est de </a:t>
            </a:r>
            <a:r>
              <a:rPr lang="fr-FR" b="1" dirty="0"/>
              <a:t>40 arbres </a:t>
            </a:r>
            <a:r>
              <a:rPr lang="fr-FR" dirty="0"/>
              <a:t>et de </a:t>
            </a:r>
            <a:r>
              <a:rPr lang="fr-FR" b="1" dirty="0"/>
              <a:t>4 à 8 espèces </a:t>
            </a:r>
            <a:r>
              <a:rPr lang="fr-FR" dirty="0"/>
              <a:t>différentes pieds/ha. </a:t>
            </a:r>
          </a:p>
        </p:txBody>
      </p:sp>
    </p:spTree>
    <p:extLst>
      <p:ext uri="{BB962C8B-B14F-4D97-AF65-F5344CB8AC3E}">
        <p14:creationId xmlns:p14="http://schemas.microsoft.com/office/powerpoint/2010/main" val="40448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927" y="360218"/>
            <a:ext cx="10965873" cy="5816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 smtClean="0"/>
              <a:t>Comment le CRS suivi tous ces indicateurs et cibles</a:t>
            </a:r>
            <a:endParaRPr lang="fr-FR" dirty="0" smtClean="0"/>
          </a:p>
          <a:p>
            <a:pPr marL="0" indent="0">
              <a:buNone/>
            </a:pPr>
            <a:r>
              <a:rPr lang="fr-FR" sz="2400" b="1" dirty="0"/>
              <a:t>2 approches </a:t>
            </a:r>
            <a:r>
              <a:rPr lang="fr-FR" sz="2400" b="1" dirty="0" smtClean="0"/>
              <a:t>explorées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	</a:t>
            </a:r>
            <a:r>
              <a:rPr lang="fr-FR" sz="2400" b="1" dirty="0" smtClean="0"/>
              <a:t>la </a:t>
            </a:r>
            <a:r>
              <a:rPr lang="fr-FR" sz="2400" b="1" dirty="0"/>
              <a:t>télédétection </a:t>
            </a:r>
            <a:endParaRPr lang="fr-FR" sz="24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Différentes données géospatiales, </a:t>
            </a:r>
            <a:r>
              <a:rPr lang="fr-FR" sz="1800" dirty="0"/>
              <a:t>outils, en lien avec la télédétection sont explorées</a:t>
            </a:r>
          </a:p>
          <a:p>
            <a:pPr lvl="1" algn="just"/>
            <a:r>
              <a:rPr lang="en-US" sz="2000" dirty="0"/>
              <a:t>Calcul des NDVI (landsat, sentinel, google earth engine..)</a:t>
            </a:r>
            <a:endParaRPr lang="fr-FR" sz="2000" dirty="0"/>
          </a:p>
          <a:p>
            <a:pPr lvl="1" algn="just"/>
            <a:r>
              <a:rPr lang="fr-FR" sz="2000" b="1" dirty="0"/>
              <a:t>Plugin Tree density calculator </a:t>
            </a:r>
            <a:r>
              <a:rPr lang="fr-FR" sz="2000" dirty="0" err="1"/>
              <a:t>Qgis</a:t>
            </a:r>
            <a:r>
              <a:rPr lang="fr-FR" sz="2000" dirty="0"/>
              <a:t> (Le calculateur de densité des arbres)</a:t>
            </a:r>
          </a:p>
          <a:p>
            <a:pPr lvl="1" algn="just"/>
            <a:r>
              <a:rPr lang="fr-FR" sz="2000" dirty="0"/>
              <a:t>Imagerie Dron</a:t>
            </a:r>
            <a:r>
              <a:rPr lang="fr-FR" sz="2000" i="1" dirty="0"/>
              <a:t>e</a:t>
            </a:r>
            <a:endParaRPr lang="fr-FR" sz="2000" dirty="0"/>
          </a:p>
          <a:p>
            <a:pPr lvl="1" algn="just"/>
            <a:r>
              <a:rPr lang="fr-FR" sz="2000" i="1" dirty="0"/>
              <a:t>Tree in </a:t>
            </a:r>
            <a:r>
              <a:rPr lang="fr-FR" sz="2000" i="1" dirty="0" err="1"/>
              <a:t>Mosaic</a:t>
            </a:r>
            <a:r>
              <a:rPr lang="fr-FR" sz="2000" i="1" dirty="0"/>
              <a:t> </a:t>
            </a:r>
            <a:r>
              <a:rPr lang="fr-FR" sz="2000" i="1" dirty="0" err="1"/>
              <a:t>Landsacpe</a:t>
            </a:r>
            <a:r>
              <a:rPr lang="fr-FR" sz="2000" i="1" dirty="0"/>
              <a:t> » (TML) est de 10 m. </a:t>
            </a:r>
            <a:endParaRPr lang="fr-FR" sz="2000" dirty="0"/>
          </a:p>
          <a:p>
            <a:r>
              <a:rPr lang="fr-FR" sz="2400" b="1" dirty="0" smtClean="0"/>
              <a:t>Constat : </a:t>
            </a:r>
            <a:r>
              <a:rPr lang="fr-FR" sz="2400" b="1" dirty="0" smtClean="0">
                <a:solidFill>
                  <a:srgbClr val="FF0000"/>
                </a:solidFill>
              </a:rPr>
              <a:t>on </a:t>
            </a:r>
            <a:r>
              <a:rPr lang="fr-FR" sz="2400" b="1" dirty="0">
                <a:solidFill>
                  <a:srgbClr val="FF0000"/>
                </a:solidFill>
              </a:rPr>
              <a:t>peut bien cerner le changement </a:t>
            </a:r>
            <a:r>
              <a:rPr lang="fr-FR" sz="2400" b="1" dirty="0" smtClean="0">
                <a:solidFill>
                  <a:srgbClr val="FF0000"/>
                </a:solidFill>
              </a:rPr>
              <a:t>entre </a:t>
            </a:r>
            <a:r>
              <a:rPr lang="fr-FR" sz="2400" b="1" dirty="0">
                <a:solidFill>
                  <a:srgbClr val="FF0000"/>
                </a:solidFill>
              </a:rPr>
              <a:t>2 </a:t>
            </a:r>
            <a:r>
              <a:rPr lang="fr-FR" sz="2400" b="1" dirty="0" smtClean="0">
                <a:solidFill>
                  <a:srgbClr val="FF0000"/>
                </a:solidFill>
              </a:rPr>
              <a:t>dates de manière visuelle, dans certains cas compter les arbres, mais pas l’espèce.  </a:t>
            </a:r>
          </a:p>
          <a:p>
            <a:pPr marL="0" indent="0" algn="ctr">
              <a:buNone/>
            </a:pP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66822" cy="93365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Comment le CRS suivi tous ces indicateurs et cibles  pour le progrès du </a:t>
            </a:r>
            <a:r>
              <a:rPr lang="fr-FR" b="1" dirty="0" smtClean="0"/>
              <a:t>reverdissement sur le terrain </a:t>
            </a:r>
            <a:r>
              <a:rPr lang="fr-FR" b="1" dirty="0"/>
              <a:t>(2)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8" t="9136" r="7107" b="20506"/>
          <a:stretch/>
        </p:blipFill>
        <p:spPr>
          <a:xfrm>
            <a:off x="375058" y="1487054"/>
            <a:ext cx="4344725" cy="3226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6873" y="1434630"/>
            <a:ext cx="662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Data Kit (ODK) est un ensemble d’outils open-source qui aide les structures à gérer leurs collectes mobiles de données 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Lien d’accès : https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://opendatakit.org/use/collect/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Conception, l’implémentation et le déploiement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 formulaires de collecte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données</a:t>
            </a:r>
          </a:p>
          <a:p>
            <a:pPr algn="just"/>
            <a:endParaRPr lang="fr-FR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données sont collectées avec les tablettes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 mode Online ou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Offline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Faible dépendance de l’internet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téléchargement de l’application sur Play store,  téléchargement des formulaires de collecte de données et envoie des données sur le serveur 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14167" y="5481297"/>
            <a:ext cx="7211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0000"/>
                </a:solidFill>
              </a:rPr>
              <a:t>Plateforme unique pour les 3 pays d’intervention du CRS</a:t>
            </a:r>
          </a:p>
          <a:p>
            <a:pPr algn="ctr"/>
            <a:endParaRPr lang="fr-FR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018" y="257874"/>
            <a:ext cx="9438373" cy="835792"/>
          </a:xfrm>
        </p:spPr>
        <p:txBody>
          <a:bodyPr>
            <a:normAutofit/>
          </a:bodyPr>
          <a:lstStyle/>
          <a:p>
            <a:r>
              <a:rPr lang="fr-FR" b="1" dirty="0" smtClean="0"/>
              <a:t>Quelles sont les données collectées?</a:t>
            </a:r>
            <a:endParaRPr lang="fr-FR" b="1" dirty="0"/>
          </a:p>
        </p:txBody>
      </p:sp>
      <p:pic>
        <p:nvPicPr>
          <p:cNvPr id="4" name="Google Shape;134;p18"/>
          <p:cNvPicPr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9104" y="1884959"/>
            <a:ext cx="2768455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796156" y="1491641"/>
            <a:ext cx="3308927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générale sur les acteurs engagés dans la RNA.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 femme jeune….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répartition spatiale des acteurs (administrative)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prérequis dans le domaine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d’implication dans le processus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344" y="1530448"/>
            <a:ext cx="2939618" cy="345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autour de la parcelle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Superficie (confirmée par Georeferencement)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souches, arbuste et arbres, d’espèces identifiés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Géolocaliser et collecter et les caractéristiques dendrométriques de chaque arbre identifié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02141" y="4353835"/>
            <a:ext cx="4620126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socio économiques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Appréciation personnelle du producteur sur son champ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de production,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autour mise en place (comité villageois, appartenance du comité)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niveau d’engagement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872" y="9949"/>
            <a:ext cx="10171545" cy="803997"/>
          </a:xfrm>
        </p:spPr>
        <p:txBody>
          <a:bodyPr/>
          <a:lstStyle/>
          <a:p>
            <a:r>
              <a:rPr lang="fr-FR" b="1" dirty="0" smtClean="0"/>
              <a:t>Ces données à quelle fin?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915" y="1145406"/>
            <a:ext cx="10125874" cy="5511095"/>
          </a:xfrm>
        </p:spPr>
        <p:txBody>
          <a:bodyPr/>
          <a:lstStyle/>
          <a:p>
            <a:pPr lvl="0"/>
            <a:r>
              <a:rPr lang="fr-FR" b="1" dirty="0" smtClean="0"/>
              <a:t>Servir à confirmer les données produits parla </a:t>
            </a:r>
            <a:r>
              <a:rPr lang="fr-FR" b="1" dirty="0" err="1" smtClean="0"/>
              <a:t>télédetection</a:t>
            </a:r>
            <a:endParaRPr lang="fr-FR" b="1" dirty="0" smtClean="0"/>
          </a:p>
          <a:p>
            <a:pPr lvl="0"/>
            <a:r>
              <a:rPr lang="fr-FR" b="1" dirty="0" smtClean="0"/>
              <a:t>Disposer </a:t>
            </a:r>
            <a:r>
              <a:rPr lang="fr-FR" b="1" dirty="0"/>
              <a:t>une base de données des acteurs engagés dans le dynamique </a:t>
            </a:r>
            <a:endParaRPr lang="fr-FR" dirty="0"/>
          </a:p>
          <a:p>
            <a:pPr lvl="0"/>
            <a:r>
              <a:rPr lang="fr-FR" b="1" dirty="0"/>
              <a:t>Mieux cerner la dimension genre dans le processus</a:t>
            </a:r>
            <a:endParaRPr lang="fr-FR" dirty="0"/>
          </a:p>
          <a:p>
            <a:pPr lvl="0"/>
            <a:r>
              <a:rPr lang="fr-FR" b="1" dirty="0"/>
              <a:t>Analyser la dynamique de reverdissement au Niveau des Pays (estimation, </a:t>
            </a:r>
            <a:endParaRPr lang="fr-FR" dirty="0"/>
          </a:p>
          <a:p>
            <a:pPr lvl="0"/>
            <a:r>
              <a:rPr lang="fr-FR" b="1" dirty="0"/>
              <a:t>La base de données tabulaires, et cartographiques </a:t>
            </a:r>
            <a:endParaRPr lang="fr-FR" dirty="0"/>
          </a:p>
          <a:p>
            <a:pPr lvl="0"/>
            <a:r>
              <a:rPr lang="fr-FR" b="1" dirty="0"/>
              <a:t>Apport de CRS dans la dynamique de reverdissement (à l’</a:t>
            </a:r>
            <a:r>
              <a:rPr lang="fr-FR" b="1" dirty="0" err="1"/>
              <a:t>echelle</a:t>
            </a:r>
            <a:r>
              <a:rPr lang="fr-FR" b="1" dirty="0"/>
              <a:t>)</a:t>
            </a:r>
            <a:endParaRPr lang="fr-FR" dirty="0"/>
          </a:p>
          <a:p>
            <a:pPr lvl="0"/>
            <a:r>
              <a:rPr lang="fr-FR" b="1" dirty="0"/>
              <a:t>Disposer un bon outil de </a:t>
            </a:r>
            <a:r>
              <a:rPr lang="fr-FR" b="1" dirty="0" smtClean="0">
                <a:solidFill>
                  <a:schemeClr val="tx1"/>
                </a:solidFill>
              </a:rPr>
              <a:t>plaidoyer et </a:t>
            </a:r>
            <a:r>
              <a:rPr lang="fr-FR" b="1" dirty="0">
                <a:solidFill>
                  <a:schemeClr val="tx1"/>
                </a:solidFill>
              </a:rPr>
              <a:t>d’aide à Décision (organisation de</a:t>
            </a:r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fr-FR" b="1" dirty="0">
                <a:solidFill>
                  <a:schemeClr val="tx1"/>
                </a:solidFill>
              </a:rPr>
              <a:t>Mieux estimation des superficies couverte de la </a:t>
            </a:r>
            <a:r>
              <a:rPr lang="fr-FR" b="1" dirty="0" smtClean="0">
                <a:solidFill>
                  <a:schemeClr val="tx1"/>
                </a:solidFill>
              </a:rPr>
              <a:t>RNA</a:t>
            </a:r>
          </a:p>
          <a:p>
            <a:pPr lvl="0"/>
            <a:r>
              <a:rPr lang="fr-FR" b="1" dirty="0" smtClean="0">
                <a:solidFill>
                  <a:schemeClr val="tx1"/>
                </a:solidFill>
              </a:rPr>
              <a:t>Disposer des shapefiles des parcelles RNA de l’ensembles de l’ensemble des producteurs et autres acteurs engagées dans le programme</a:t>
            </a:r>
          </a:p>
          <a:p>
            <a:pPr lvl="0"/>
            <a:r>
              <a:rPr lang="fr-FR" b="1" dirty="0" smtClean="0">
                <a:solidFill>
                  <a:schemeClr val="tx1"/>
                </a:solidFill>
              </a:rPr>
              <a:t>Réalisation de cartographie thématique  sur la dynamique d’évolution du reverdissement</a:t>
            </a:r>
          </a:p>
          <a:p>
            <a:pPr lvl="0"/>
            <a:r>
              <a:rPr lang="fr-FR" b="1" dirty="0" smtClean="0">
                <a:solidFill>
                  <a:schemeClr val="tx1"/>
                </a:solidFill>
              </a:rPr>
              <a:t> Disposer d’un inventaire géolocalisés de l’ensemble des espèces végétales.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6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946" y="245053"/>
            <a:ext cx="10515600" cy="47771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Quelques défis à considérer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964" y="1413164"/>
            <a:ext cx="9594929" cy="3736352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fr-FR" b="1" dirty="0"/>
              <a:t>Approbation de </a:t>
            </a:r>
            <a:r>
              <a:rPr lang="fr-FR" b="1" dirty="0" smtClean="0"/>
              <a:t>l’outil</a:t>
            </a:r>
            <a:endParaRPr lang="fr-FR" dirty="0"/>
          </a:p>
          <a:p>
            <a:pPr lvl="0"/>
            <a:r>
              <a:rPr lang="fr-FR" b="1" dirty="0"/>
              <a:t>Le renforcement de </a:t>
            </a:r>
            <a:r>
              <a:rPr lang="fr-FR" b="1" dirty="0" smtClean="0"/>
              <a:t>capacité logistique et technique</a:t>
            </a:r>
            <a:endParaRPr lang="fr-FR" dirty="0"/>
          </a:p>
          <a:p>
            <a:pPr lvl="0"/>
            <a:r>
              <a:rPr lang="fr-FR" b="1" dirty="0"/>
              <a:t>Harmonisation de la démarche de collecte</a:t>
            </a:r>
            <a:endParaRPr lang="fr-FR" dirty="0"/>
          </a:p>
          <a:p>
            <a:pPr lvl="0"/>
            <a:r>
              <a:rPr lang="fr-FR" b="1" dirty="0" smtClean="0">
                <a:solidFill>
                  <a:schemeClr val="tx1"/>
                </a:solidFill>
              </a:rPr>
              <a:t>Diffuser les outils de suivi de reverdissement pour une meilleur appropriation par les communautés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697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420889"/>
            <a:ext cx="8229600" cy="3705275"/>
          </a:xfrm>
        </p:spPr>
        <p:txBody>
          <a:bodyPr/>
          <a:lstStyle/>
          <a:p>
            <a:pPr marL="0" indent="0" algn="ctr">
              <a:buNone/>
            </a:pPr>
            <a:r>
              <a:rPr lang="fr-FR" sz="9600" b="1" dirty="0"/>
              <a:t>Merci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50E48-CC95-46FD-9D4C-E6F2FEC4069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515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Symbol</vt:lpstr>
      <vt:lpstr>Times New Roman</vt:lpstr>
      <vt:lpstr>Trebuchet MS</vt:lpstr>
      <vt:lpstr>Wingdings</vt:lpstr>
      <vt:lpstr>Wingdings 3</vt:lpstr>
      <vt:lpstr>Facette</vt:lpstr>
      <vt:lpstr>Suivi du couvert végétal et amélioration des outils de prise de décision sur la grande muraille verte d'Afrique</vt:lpstr>
      <vt:lpstr>Contenu de la présentation </vt:lpstr>
      <vt:lpstr>Brève présentation du projet « les Communautés Reverdissent le Sahel, (CRS)</vt:lpstr>
      <vt:lpstr>Présentation PowerPoint</vt:lpstr>
      <vt:lpstr>Comment le CRS suivi tous ces indicateurs et cibles  pour le progrès du reverdissement sur le terrain (2)</vt:lpstr>
      <vt:lpstr>Quelles sont les données collectées?</vt:lpstr>
      <vt:lpstr>Ces données à quelle fin?</vt:lpstr>
      <vt:lpstr>Quelques défis à considérer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du couvert végétal et amélioration des outils de prise de décision sur la grande muraille verte d'Afrique</dc:title>
  <dc:creator>LENOVO</dc:creator>
  <cp:lastModifiedBy>LENOVO</cp:lastModifiedBy>
  <cp:revision>8</cp:revision>
  <dcterms:modified xsi:type="dcterms:W3CDTF">2022-05-17T18:38:34Z</dcterms:modified>
</cp:coreProperties>
</file>